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6" r:id="rId6"/>
    <p:sldId id="263" r:id="rId7"/>
    <p:sldId id="267" r:id="rId8"/>
    <p:sldId id="264" r:id="rId9"/>
    <p:sldId id="262" r:id="rId10"/>
    <p:sldId id="265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3AB4D-4D44-F4C7-0CBB-F830394D56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C6B72D-04D4-F716-AEF0-EC3DD44320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7BEB0-2AE3-3CB6-97DB-D1C0A46A7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68798-ED08-72E1-1207-14F675420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4E3C1-B6B7-60AB-60BE-07D4C831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61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053E9-4FB0-ECE1-4601-FFC8A3C1D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984012-4CA6-A917-D968-D8EC6F3AB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FE00-5C2A-56BA-9388-4EC124519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DB05E7-7605-6401-5AE4-E7999842C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83E29-B6FA-491B-3478-41A22AA95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54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266D26-C2C4-31BD-0E95-0D90D70266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E67CF7-5085-24B6-009C-F76304D6E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57A33-ED51-C059-3B77-5D75C938B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285F6-CFCE-4815-3659-481303CEB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1A2C3-7449-0ABB-43EF-A7E8B215E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02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C2F83-886E-41C6-2AA5-772D09EB5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468D3-C023-2C32-ABC7-E5F0173AA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4F97E-6A3B-7C6E-0241-453EDF611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7B375F-2639-AEF9-3BE8-4B88E5B8A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9CA0E-F557-437A-521D-65E7744F7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63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BB36A-FC4F-5280-C0DB-FFB95CC72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56FA0C-8F16-8740-B76F-25EF7FF2E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4C42A-A550-11E9-9FD1-ECD45901A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18502-2D40-CD5E-C6EC-2FF4662FD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A5516-10ED-6ADC-95EB-2ED29D9EA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134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D4EE1-F782-D8EF-E1FE-3D3E9B3FA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53F02-A722-3E91-2284-760103A86A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9D11E6-5F7E-CDF2-9281-ACFC2DF12A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A73E82-D93C-EFAF-CCF7-BF3170C15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B272B-9E58-C7BC-D9A4-10F2D6662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A5F66-7937-32B7-1CCE-878EE997C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83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9266E-2F99-B9A4-7AEB-E5B81FA2B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33EEA-219A-7F49-E061-35EC57ABB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A987B3-0DB3-E311-3065-E373A5CD2D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A02796-D12A-06E1-3A05-CEBB90F5B9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FDC2A2-CB8A-D001-B47D-AD8FDDCD64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0AB3BD-189B-B9B5-660B-E4C32577D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FE29ED-15E4-3598-DCBA-8F7EA54AF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B2A623-667D-B262-DF81-D84AE7A2B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71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83D36-D0C4-5FDC-97C4-131C35E53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8052B2-E400-8C9B-4ACF-90CB7CF87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DD8714-FE8D-26AD-50C2-5338CEE2A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D5F364-ABE7-1915-8456-7364E1F6F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28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4514F9-7823-7F7E-AB8A-836BF916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102619-9FF1-8F7E-4EE1-40C3EDAE5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7BB833-47A5-4D2D-65DC-E13246C3D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00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86A5C-826B-7E4D-4D9F-09D2D0855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EAB5C-6412-BDB4-2879-A83BA2F624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8A9A46-069D-B027-967A-CB76A2A8F4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19CCDA-1235-8BB3-B72B-92347F5D2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DA485-6DA0-F40D-3CC0-3ACDC7AD5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C703B8-4116-F17D-6297-DC58AF01A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8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5BE1F-7B8C-0398-5433-1DBC301FC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E987A7-CA74-CE03-F038-F39E5201F6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9297F0-8B24-DC4A-B4FF-9A3DFAD93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50F697-C2D9-6F65-E3FC-2D7F65AC7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F2D96-6868-4EDB-3304-266469DA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EFAD16-B731-7614-F51D-DF9F0F875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5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ED5759-7A72-F758-E471-29A59A049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50A9CA-A8C8-A809-7F42-494661D1D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6AE7A2-7C24-DB59-221A-CB624E82B9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627AAF-DFD5-4216-B6FD-2AE6345B7608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E6AEEB-5478-6C48-8A24-E19CE29A7E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B2E44D-3187-C6F6-8DC4-FC331F963E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0CAACA-42C5-49D1-A105-FA0CAB6AFB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20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33112-7FED-6D1D-6552-34D66D6A60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P8: Optional Preliminary Formatting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42CE39-A3FE-8ED7-1F3E-8F2F87669D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345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30859-CC93-7D92-9B23-EB4FAB4B0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Formatting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3FA8A-FBBF-8DE1-C7A5-4E092CEC9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" y="1825625"/>
            <a:ext cx="10801350" cy="4351338"/>
          </a:xfrm>
        </p:spPr>
        <p:txBody>
          <a:bodyPr/>
          <a:lstStyle/>
          <a:p>
            <a:r>
              <a:rPr lang="en-US" dirty="0"/>
              <a:t>Sometimes, the change of the files (resaving) before </a:t>
            </a:r>
            <a:r>
              <a:rPr lang="en-US" dirty="0" err="1"/>
              <a:t>TxtShuffle</a:t>
            </a:r>
            <a:r>
              <a:rPr lang="en-US" dirty="0"/>
              <a:t> / Nematicity (</a:t>
            </a:r>
            <a:r>
              <a:rPr lang="en-US" dirty="0" err="1"/>
              <a:t>AveragedRot</a:t>
            </a:r>
            <a:r>
              <a:rPr lang="en-US" dirty="0"/>
              <a:t>) is required. Some possible cases are: </a:t>
            </a:r>
          </a:p>
          <a:p>
            <a:pPr lvl="1"/>
            <a:r>
              <a:rPr lang="en-US" dirty="0"/>
              <a:t>Some individual scans have high noise \ unphysical features (</a:t>
            </a:r>
            <a:r>
              <a:rPr lang="en-US" dirty="0" err="1"/>
              <a:t>AverageOverScansT</a:t>
            </a:r>
            <a:r>
              <a:rPr lang="en-US" dirty="0"/>
              <a:t> helps with it)</a:t>
            </a:r>
          </a:p>
          <a:p>
            <a:pPr lvl="1"/>
            <a:r>
              <a:rPr lang="en-US" dirty="0"/>
              <a:t>Temperature –dependent measurement set (manual, old program versions) with different increment (</a:t>
            </a:r>
            <a:r>
              <a:rPr lang="en-US" dirty="0" err="1"/>
              <a:t>CloneAndRenumber</a:t>
            </a:r>
            <a:r>
              <a:rPr lang="en-US" dirty="0"/>
              <a:t> helps with it)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6693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A171A-8376-A999-0789-1D5D9DD67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err="1"/>
              <a:t>AverageOverScansT</a:t>
            </a:r>
            <a:r>
              <a:rPr lang="en-US" dirty="0"/>
              <a:t> does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1799A-F633-A03E-702A-244762144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2512" y="1825625"/>
            <a:ext cx="4971288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Some scans have features, caused by the measurement systems (unreliable peaks,  oscillatory-like noise, power instability). These individual scans can skew the averaged scan, if the number of scans is low.</a:t>
            </a:r>
          </a:p>
          <a:p>
            <a:r>
              <a:rPr lang="en-US" dirty="0" err="1"/>
              <a:t>AverageOverScansT</a:t>
            </a:r>
            <a:r>
              <a:rPr lang="en-US" dirty="0"/>
              <a:t> allows to remove these individual scans from the resulting averaged file.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AverageOverScansT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6B4E55E-1431-6747-DB3A-6E8FCCEF2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43138"/>
            <a:ext cx="6231078" cy="3022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594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809CD-A321-5657-E537-09C96B4FD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</a:t>
            </a:r>
            <a:r>
              <a:rPr lang="en-US" dirty="0" err="1"/>
              <a:t>MainWindow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25FC0-7582-453E-9961-BC01E3854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1858" y="1825625"/>
            <a:ext cx="4131941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Next sections are highlighted by different </a:t>
            </a:r>
            <a:r>
              <a:rPr lang="en-US" dirty="0" err="1"/>
              <a:t>colorboxes</a:t>
            </a:r>
            <a:r>
              <a:rPr lang="en-US" dirty="0"/>
              <a:t>:</a:t>
            </a:r>
          </a:p>
          <a:p>
            <a:pPr marL="285750" indent="-285750"/>
            <a:r>
              <a:rPr lang="en-US" b="1" dirty="0">
                <a:solidFill>
                  <a:srgbClr val="FF0000"/>
                </a:solidFill>
              </a:rPr>
              <a:t>Files Path to file (Data /</a:t>
            </a:r>
            <a:r>
              <a:rPr lang="en-US" b="1" dirty="0" err="1">
                <a:solidFill>
                  <a:srgbClr val="FF0000"/>
                </a:solidFill>
              </a:rPr>
              <a:t>RawDataRot</a:t>
            </a:r>
            <a:r>
              <a:rPr lang="en-US" b="1" dirty="0">
                <a:solidFill>
                  <a:srgbClr val="FF0000"/>
                </a:solidFill>
              </a:rPr>
              <a:t> should be used)</a:t>
            </a:r>
          </a:p>
          <a:p>
            <a:pPr marL="285750" indent="-285750"/>
            <a:r>
              <a:rPr lang="en-US" b="1" dirty="0">
                <a:solidFill>
                  <a:srgbClr val="FFC000"/>
                </a:solidFill>
              </a:rPr>
              <a:t>Individual Scans (which channel to show if applicable, which scans are used for averaging)</a:t>
            </a:r>
          </a:p>
          <a:p>
            <a:pPr marL="285750" indent="-285750"/>
            <a:r>
              <a:rPr lang="en-US" b="1" dirty="0">
                <a:solidFill>
                  <a:schemeClr val="accent3"/>
                </a:solidFill>
              </a:rPr>
              <a:t>The result of the averaging</a:t>
            </a:r>
          </a:p>
          <a:p>
            <a:pPr marL="285750" indent="-285750"/>
            <a:r>
              <a:rPr lang="en-US" b="1" dirty="0">
                <a:solidFill>
                  <a:schemeClr val="accent1"/>
                </a:solidFill>
              </a:rPr>
              <a:t>Save Files</a:t>
            </a:r>
          </a:p>
          <a:p>
            <a:pPr marL="285750" indent="-285750"/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Revase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AveragedRot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(“cure” – stand for the case when there is a bug in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AveragedRot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AND Data files, but no issue with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RawDataRot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files). Redundant feature, that was developed due to edge-case bug in the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exmperimental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program.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AverageOverScansT</a:t>
            </a:r>
            <a:endParaRPr lang="en-US" b="1" dirty="0"/>
          </a:p>
          <a:p>
            <a:pPr marL="285750" indent="-285750"/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B4CB1F-B22F-2BAF-31C3-F966DA8716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36813"/>
            <a:ext cx="7221858" cy="312896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B7287A4-F3A6-AE19-1086-B8BB5FE5E3A5}"/>
              </a:ext>
            </a:extLst>
          </p:cNvPr>
          <p:cNvSpPr/>
          <p:nvPr/>
        </p:nvSpPr>
        <p:spPr>
          <a:xfrm>
            <a:off x="4970142" y="2505456"/>
            <a:ext cx="509016" cy="219456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7287A4-F3A6-AE19-1086-B8BB5FE5E3A5}"/>
              </a:ext>
            </a:extLst>
          </p:cNvPr>
          <p:cNvSpPr/>
          <p:nvPr/>
        </p:nvSpPr>
        <p:spPr>
          <a:xfrm>
            <a:off x="5490204" y="2505456"/>
            <a:ext cx="1731654" cy="1115568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7287A4-F3A6-AE19-1086-B8BB5FE5E3A5}"/>
              </a:ext>
            </a:extLst>
          </p:cNvPr>
          <p:cNvSpPr/>
          <p:nvPr/>
        </p:nvSpPr>
        <p:spPr>
          <a:xfrm>
            <a:off x="0" y="2724912"/>
            <a:ext cx="5888736" cy="2596896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B7287A4-F3A6-AE19-1086-B8BB5FE5E3A5}"/>
              </a:ext>
            </a:extLst>
          </p:cNvPr>
          <p:cNvSpPr/>
          <p:nvPr/>
        </p:nvSpPr>
        <p:spPr>
          <a:xfrm>
            <a:off x="2953511" y="4489704"/>
            <a:ext cx="2935223" cy="1040956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7287A4-F3A6-AE19-1086-B8BB5FE5E3A5}"/>
              </a:ext>
            </a:extLst>
          </p:cNvPr>
          <p:cNvSpPr/>
          <p:nvPr/>
        </p:nvSpPr>
        <p:spPr>
          <a:xfrm>
            <a:off x="18287" y="5394960"/>
            <a:ext cx="1499618" cy="17081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7287A4-F3A6-AE19-1086-B8BB5FE5E3A5}"/>
              </a:ext>
            </a:extLst>
          </p:cNvPr>
          <p:cNvSpPr/>
          <p:nvPr/>
        </p:nvSpPr>
        <p:spPr>
          <a:xfrm>
            <a:off x="-1" y="2505456"/>
            <a:ext cx="4970143" cy="2194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60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1A6FE-344A-8B51-5AC4-1540F3A07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 Workflow (</a:t>
            </a:r>
            <a:r>
              <a:rPr lang="en-US" dirty="0" err="1"/>
              <a:t>AverageOverScansT</a:t>
            </a:r>
            <a:r>
              <a:rPr lang="en-US" dirty="0"/>
              <a:t>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21CA4-0BBA-545A-B580-546AACAE7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1375" y="1825625"/>
            <a:ext cx="4210050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Select the file (using Browse button). Set the correct number of channels.</a:t>
            </a:r>
          </a:p>
          <a:p>
            <a:pPr marL="514350" indent="-514350">
              <a:buAutoNum type="arabicParenR"/>
            </a:pPr>
            <a:r>
              <a:rPr lang="en-US" dirty="0"/>
              <a:t>Uncheck “use for average” of undesired scans</a:t>
            </a:r>
          </a:p>
          <a:p>
            <a:pPr marL="514350" indent="-514350">
              <a:buAutoNum type="arabicParenR"/>
            </a:pPr>
            <a:r>
              <a:rPr lang="en-US" dirty="0"/>
              <a:t>“Average” then Save file.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AverageOverScansT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D4B813-A961-6BAC-8B07-D8166E6C21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33614"/>
            <a:ext cx="7221858" cy="312896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8194BF7-B187-3C69-F620-1D1F1927E3CD}"/>
              </a:ext>
            </a:extLst>
          </p:cNvPr>
          <p:cNvSpPr/>
          <p:nvPr/>
        </p:nvSpPr>
        <p:spPr>
          <a:xfrm>
            <a:off x="-34289" y="2320926"/>
            <a:ext cx="5034915" cy="279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194BF7-B187-3C69-F620-1D1F1927E3CD}"/>
              </a:ext>
            </a:extLst>
          </p:cNvPr>
          <p:cNvSpPr/>
          <p:nvPr/>
        </p:nvSpPr>
        <p:spPr>
          <a:xfrm>
            <a:off x="0" y="2588418"/>
            <a:ext cx="5907024" cy="25870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194BF7-B187-3C69-F620-1D1F1927E3CD}"/>
              </a:ext>
            </a:extLst>
          </p:cNvPr>
          <p:cNvSpPr/>
          <p:nvPr/>
        </p:nvSpPr>
        <p:spPr>
          <a:xfrm rot="10800000" flipV="1">
            <a:off x="0" y="5175504"/>
            <a:ext cx="1554480" cy="187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1461318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DDD73-001E-761E-7380-5A91231CA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</a:t>
            </a:r>
            <a:r>
              <a:rPr lang="en-US" dirty="0" err="1"/>
              <a:t>CloneAndRenumber</a:t>
            </a:r>
            <a:r>
              <a:rPr lang="en-US" dirty="0"/>
              <a:t> does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07B4D-12C4-F073-6729-3007AB608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8272" y="1825625"/>
            <a:ext cx="521208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Both </a:t>
            </a:r>
            <a:r>
              <a:rPr lang="en-US" dirty="0" err="1"/>
              <a:t>TxtShuffle</a:t>
            </a:r>
            <a:r>
              <a:rPr lang="en-US" dirty="0"/>
              <a:t> and Nematicity expect equidistant data (same increment), and the same increment is required for </a:t>
            </a:r>
            <a:r>
              <a:rPr lang="en-US" dirty="0" err="1"/>
              <a:t>IgorPro</a:t>
            </a:r>
            <a:r>
              <a:rPr lang="en-US" dirty="0"/>
              <a:t>. </a:t>
            </a:r>
          </a:p>
          <a:p>
            <a:r>
              <a:rPr lang="en-US" dirty="0" err="1"/>
              <a:t>CloneAndRenumber</a:t>
            </a:r>
            <a:r>
              <a:rPr lang="en-US" dirty="0"/>
              <a:t> clones the measurements files to ensure that all data is equidistant.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CloneAndRenumber</a:t>
            </a:r>
            <a:endParaRPr lang="en-US" b="1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564EBFED-519F-ADC7-5132-DED3937903A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6535920"/>
              </p:ext>
            </p:extLst>
          </p:nvPr>
        </p:nvGraphicFramePr>
        <p:xfrm>
          <a:off x="0" y="1158050"/>
          <a:ext cx="7011987" cy="541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2" imgW="31432308" imgH="24288451" progId="Origin50.Graph">
                  <p:embed/>
                </p:oleObj>
              </mc:Choice>
              <mc:Fallback>
                <p:oleObj name="Graph" r:id="rId2" imgW="31432308" imgH="24288451" progId="Origin50.Graph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1158050"/>
                        <a:ext cx="7011987" cy="5418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3767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5EF8FA-7A30-0266-C7A9-3DD97959A0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72CEF-E129-6F5B-DDFF-7DFB3679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</a:t>
            </a:r>
            <a:r>
              <a:rPr lang="en-US" dirty="0" err="1"/>
              <a:t>MainWindow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B0795-551F-7BE8-CF61-A9A29A6351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2175" y="1825625"/>
            <a:ext cx="5381624" cy="4351338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Next sections are highlighted by different </a:t>
            </a:r>
            <a:r>
              <a:rPr lang="en-US" dirty="0" err="1"/>
              <a:t>colorboxes</a:t>
            </a:r>
            <a:r>
              <a:rPr lang="en-US" dirty="0"/>
              <a:t>:</a:t>
            </a:r>
          </a:p>
          <a:p>
            <a:pPr marL="285750" indent="-285750"/>
            <a:r>
              <a:rPr lang="en-US" b="1" dirty="0">
                <a:solidFill>
                  <a:srgbClr val="FF0000"/>
                </a:solidFill>
              </a:rPr>
              <a:t>Files Path to files, split according to temperature dependent measurement rules (as explained in P1)</a:t>
            </a:r>
          </a:p>
          <a:p>
            <a:pPr marL="285750" indent="-285750"/>
            <a:r>
              <a:rPr lang="en-US" b="1" dirty="0">
                <a:solidFill>
                  <a:schemeClr val="accent1"/>
                </a:solidFill>
              </a:rPr>
              <a:t>Settings for the different temperature region</a:t>
            </a:r>
          </a:p>
          <a:p>
            <a:pPr marL="285750" indent="-285750"/>
            <a:r>
              <a:rPr lang="en-US" b="1" dirty="0">
                <a:solidFill>
                  <a:schemeClr val="accent3"/>
                </a:solidFill>
              </a:rPr>
              <a:t>Setting for cloning of the files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CloneAndRenumber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4B83932-C03E-489B-D25D-857FC843FF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96028"/>
            <a:ext cx="5668166" cy="190526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6AEE696-E06A-F438-DABB-687D9021A6AC}"/>
              </a:ext>
            </a:extLst>
          </p:cNvPr>
          <p:cNvSpPr/>
          <p:nvPr/>
        </p:nvSpPr>
        <p:spPr>
          <a:xfrm>
            <a:off x="0" y="2962656"/>
            <a:ext cx="4672584" cy="103863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AEE696-E06A-F438-DABB-687D9021A6AC}"/>
              </a:ext>
            </a:extLst>
          </p:cNvPr>
          <p:cNvSpPr/>
          <p:nvPr/>
        </p:nvSpPr>
        <p:spPr>
          <a:xfrm>
            <a:off x="4672584" y="2587750"/>
            <a:ext cx="995582" cy="1413543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6AEE696-E06A-F438-DABB-687D9021A6AC}"/>
              </a:ext>
            </a:extLst>
          </p:cNvPr>
          <p:cNvSpPr/>
          <p:nvPr/>
        </p:nvSpPr>
        <p:spPr>
          <a:xfrm>
            <a:off x="0" y="2587751"/>
            <a:ext cx="4672584" cy="37490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6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86500-1F1D-588E-93DE-9773489F85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469E8-4313-F83D-A101-CCE5072E4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</a:t>
            </a:r>
            <a:r>
              <a:rPr lang="en-US" dirty="0" err="1"/>
              <a:t>MainWindow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4A6BE-45E1-0C13-1E57-1EC38D034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72175" y="1825625"/>
            <a:ext cx="5381624" cy="435133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arenR"/>
            </a:pPr>
            <a:r>
              <a:rPr lang="en-US" dirty="0"/>
              <a:t>Select the file (using Browse button). Fill the text boxes correctly (first – prefix, counter should be omitted, suffix – second textbox).</a:t>
            </a:r>
          </a:p>
          <a:p>
            <a:pPr marL="514350" indent="-514350">
              <a:buAutoNum type="arabicParenR"/>
            </a:pPr>
            <a:r>
              <a:rPr lang="en-US" dirty="0"/>
              <a:t>Set the number of regions with different increments.</a:t>
            </a:r>
          </a:p>
          <a:p>
            <a:pPr marL="514350" indent="-514350">
              <a:buAutoNum type="arabicParenR"/>
            </a:pPr>
            <a:r>
              <a:rPr lang="en-US" dirty="0"/>
              <a:t>Set the cloning rules for every region.</a:t>
            </a:r>
          </a:p>
          <a:p>
            <a:pPr marL="0" indent="0">
              <a:buNone/>
            </a:pPr>
            <a:r>
              <a:rPr lang="en-US" dirty="0"/>
              <a:t>4) Set the counting rules for cloned files (usually, leave default 0 first file, 1 increment, can be changed). Click “Open and Save”.</a:t>
            </a:r>
          </a:p>
          <a:p>
            <a:endParaRPr lang="en-US" dirty="0"/>
          </a:p>
          <a:p>
            <a:r>
              <a:rPr lang="en-US" dirty="0"/>
              <a:t>Video explanation is given in the video </a:t>
            </a:r>
            <a:r>
              <a:rPr lang="en-US" b="1" dirty="0" err="1"/>
              <a:t>CloneAndRenumber</a:t>
            </a:r>
            <a:endParaRPr lang="en-US" b="1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9B44BB-6E42-785B-0926-92AB1E9F67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96028"/>
            <a:ext cx="5668166" cy="190526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1662A9F-9E30-6CE7-85C1-0211CD08FF77}"/>
              </a:ext>
            </a:extLst>
          </p:cNvPr>
          <p:cNvSpPr/>
          <p:nvPr/>
        </p:nvSpPr>
        <p:spPr>
          <a:xfrm>
            <a:off x="75439" y="2677542"/>
            <a:ext cx="4560569" cy="279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66245D-6315-085B-ECBC-DDF5812CDA28}"/>
              </a:ext>
            </a:extLst>
          </p:cNvPr>
          <p:cNvSpPr/>
          <p:nvPr/>
        </p:nvSpPr>
        <p:spPr>
          <a:xfrm>
            <a:off x="246127" y="3328779"/>
            <a:ext cx="592073" cy="5722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D06D64-6639-16D1-06A5-4ED44D6BD2AF}"/>
              </a:ext>
            </a:extLst>
          </p:cNvPr>
          <p:cNvSpPr/>
          <p:nvPr/>
        </p:nvSpPr>
        <p:spPr>
          <a:xfrm>
            <a:off x="1563624" y="3002940"/>
            <a:ext cx="3072384" cy="9983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4D06D64-6639-16D1-06A5-4ED44D6BD2AF}"/>
              </a:ext>
            </a:extLst>
          </p:cNvPr>
          <p:cNvSpPr/>
          <p:nvPr/>
        </p:nvSpPr>
        <p:spPr>
          <a:xfrm>
            <a:off x="4711446" y="2677541"/>
            <a:ext cx="956719" cy="1323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14646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EFA08FEF7D854D9641B5923775BBCD" ma:contentTypeVersion="16" ma:contentTypeDescription="Create a new document." ma:contentTypeScope="" ma:versionID="a3263dccfc4cfbc8a1a482ff30a94f3e">
  <xsd:schema xmlns:xsd="http://www.w3.org/2001/XMLSchema" xmlns:xs="http://www.w3.org/2001/XMLSchema" xmlns:p="http://schemas.microsoft.com/office/2006/metadata/properties" xmlns:ns3="473715e3-bb98-416d-b5cc-1c3dc032b796" xmlns:ns4="a5b99097-3128-44b4-9080-9a1362d1b8ba" targetNamespace="http://schemas.microsoft.com/office/2006/metadata/properties" ma:root="true" ma:fieldsID="643a124e1bae06ca397fac5cc38f332c" ns3:_="" ns4:_="">
    <xsd:import namespace="473715e3-bb98-416d-b5cc-1c3dc032b796"/>
    <xsd:import namespace="a5b99097-3128-44b4-9080-9a1362d1b8b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  <xsd:element ref="ns3:MediaServiceSearchProperties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3715e3-bb98-416d-b5cc-1c3dc032b7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b99097-3128-44b4-9080-9a1362d1b8ba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73715e3-bb98-416d-b5cc-1c3dc032b796" xsi:nil="true"/>
  </documentManagement>
</p:properties>
</file>

<file path=customXml/itemProps1.xml><?xml version="1.0" encoding="utf-8"?>
<ds:datastoreItem xmlns:ds="http://schemas.openxmlformats.org/officeDocument/2006/customXml" ds:itemID="{682F5D05-96BE-405B-83D5-F4A095B072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3715e3-bb98-416d-b5cc-1c3dc032b796"/>
    <ds:schemaRef ds:uri="a5b99097-3128-44b4-9080-9a1362d1b8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FC45F0-473A-473A-ABB0-CEB5BD81A1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79FC46-5125-4543-BDDB-C1E0DAB3A0A6}">
  <ds:schemaRefs>
    <ds:schemaRef ds:uri="a5b99097-3128-44b4-9080-9a1362d1b8ba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473715e3-bb98-416d-b5cc-1c3dc032b79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720</TotalTime>
  <Words>464</Words>
  <Application>Microsoft Office PowerPoint</Application>
  <PresentationFormat>Widescreen</PresentationFormat>
  <Paragraphs>46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Origin Graph</vt:lpstr>
      <vt:lpstr>P8: Optional Preliminary Formatting</vt:lpstr>
      <vt:lpstr>Preliminary Formatting</vt:lpstr>
      <vt:lpstr>What AverageOverScansT does</vt:lpstr>
      <vt:lpstr>Overview of the MainWindow</vt:lpstr>
      <vt:lpstr>Main Workflow (AverageOverScansT) </vt:lpstr>
      <vt:lpstr>What CloneAndRenumber does</vt:lpstr>
      <vt:lpstr>Overview of the MainWindow</vt:lpstr>
      <vt:lpstr>Overview of the MainWindow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 Bartenev</dc:creator>
  <cp:lastModifiedBy>Alexander Bartenev</cp:lastModifiedBy>
  <cp:revision>4</cp:revision>
  <dcterms:created xsi:type="dcterms:W3CDTF">2026-04-08T17:42:22Z</dcterms:created>
  <dcterms:modified xsi:type="dcterms:W3CDTF">2026-04-16T20:57:34Z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0x010100DDEFA08FEF7D854D9641B5923775BBCD</vt:lpwstr>
  </property>
</Properties>
</file>