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3AB4D-4D44-F4C7-0CBB-F830394D5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C6B72D-04D4-F716-AEF0-EC3DD4432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7BEB0-2AE3-3CB6-97DB-D1C0A46A7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68798-ED08-72E1-1207-14F675420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4E3C1-B6B7-60AB-60BE-07D4C831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61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053E9-4FB0-ECE1-4601-FFC8A3C1D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984012-4CA6-A917-D968-D8EC6F3AB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FE00-5C2A-56BA-9388-4EC124519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B05E7-7605-6401-5AE4-E7999842C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83E29-B6FA-491B-3478-41A22AA95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5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266D26-C2C4-31BD-0E95-0D90D7026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E67CF7-5085-24B6-009C-F76304D6E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57A33-ED51-C059-3B77-5D75C938B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285F6-CFCE-4815-3659-481303CEB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1A2C3-7449-0ABB-43EF-A7E8B215E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2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C2F83-886E-41C6-2AA5-772D09EB5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468D3-C023-2C32-ABC7-E5F0173AA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4F97E-6A3B-7C6E-0241-453EDF61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B375F-2639-AEF9-3BE8-4B88E5B8A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9CA0E-F557-437A-521D-65E7744F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BB36A-FC4F-5280-C0DB-FFB95CC72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56FA0C-8F16-8740-B76F-25EF7FF2E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4C42A-A550-11E9-9FD1-ECD45901A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18502-2D40-CD5E-C6EC-2FF4662F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A5516-10ED-6ADC-95EB-2ED29D9EA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34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D4EE1-F782-D8EF-E1FE-3D3E9B3FA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53F02-A722-3E91-2284-760103A86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9D11E6-5F7E-CDF2-9281-ACFC2DF12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73E82-D93C-EFAF-CCF7-BF3170C15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B272B-9E58-C7BC-D9A4-10F2D666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A5F66-7937-32B7-1CCE-878EE997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83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9266E-2F99-B9A4-7AEB-E5B81FA2B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33EEA-219A-7F49-E061-35EC57ABB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987B3-0DB3-E311-3065-E373A5CD2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02796-D12A-06E1-3A05-CEBB90F5B9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FDC2A2-CB8A-D001-B47D-AD8FDDCD64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0AB3BD-189B-B9B5-660B-E4C32577D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FE29ED-15E4-3598-DCBA-8F7EA54A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B2A623-667D-B262-DF81-D84AE7A2B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7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83D36-D0C4-5FDC-97C4-131C35E53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052B2-E400-8C9B-4ACF-90CB7CF87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DD8714-FE8D-26AD-50C2-5338CEE2A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D5F364-ABE7-1915-8456-7364E1F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2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514F9-7823-7F7E-AB8A-836BF916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102619-9FF1-8F7E-4EE1-40C3EDAE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BB833-47A5-4D2D-65DC-E13246C3D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0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86A5C-826B-7E4D-4D9F-09D2D0855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EAB5C-6412-BDB4-2879-A83BA2F62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A9A46-069D-B027-967A-CB76A2A8F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19CCDA-1235-8BB3-B72B-92347F5D2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DA485-6DA0-F40D-3CC0-3ACDC7AD5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C703B8-4116-F17D-6297-DC58AF01A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8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5BE1F-7B8C-0398-5433-1DBC301FC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E987A7-CA74-CE03-F038-F39E5201F6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9297F0-8B24-DC4A-B4FF-9A3DFAD93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0F697-C2D9-6F65-E3FC-2D7F65AC7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F2D96-6868-4EDB-3304-266469DA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EFAD16-B731-7614-F51D-DF9F0F875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ED5759-7A72-F758-E471-29A59A049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0A9CA-A8C8-A809-7F42-494661D1D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AE7A2-7C24-DB59-221A-CB624E82B9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627AAF-DFD5-4216-B6FD-2AE6345B76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6AEEB-5478-6C48-8A24-E19CE29A7E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2E44D-3187-C6F6-8DC4-FC331F963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20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33112-7FED-6D1D-6552-34D66D6A60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P7: Introduction to using </a:t>
            </a:r>
            <a:r>
              <a:rPr lang="en-US" dirty="0" err="1"/>
              <a:t>IgorPro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42CE39-A3FE-8ED7-1F3E-8F2F87669D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345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B907A-CA20-372D-E740-E81860E4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213"/>
            <a:ext cx="10515600" cy="1325563"/>
          </a:xfrm>
        </p:spPr>
        <p:txBody>
          <a:bodyPr/>
          <a:lstStyle/>
          <a:p>
            <a:r>
              <a:rPr lang="en-US" dirty="0" err="1"/>
              <a:t>IgorPro</a:t>
            </a:r>
            <a:r>
              <a:rPr lang="en-US" dirty="0"/>
              <a:t> Load 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27874-5A31-3766-F87F-4FD86A741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4350" y="1825625"/>
            <a:ext cx="702945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To load data in </a:t>
            </a:r>
            <a:r>
              <a:rPr lang="en-US" dirty="0" err="1"/>
              <a:t>IgorPro</a:t>
            </a:r>
            <a:r>
              <a:rPr lang="en-US" dirty="0"/>
              <a:t>, the data should be organized as a 2D table with equidistant points (both axes). </a:t>
            </a:r>
            <a:r>
              <a:rPr lang="en-US" dirty="0" err="1"/>
              <a:t>IgorPro</a:t>
            </a:r>
            <a:r>
              <a:rPr lang="en-US" dirty="0"/>
              <a:t> needs to know the first and the last points for both axes. This information is coded in the file names:</a:t>
            </a:r>
          </a:p>
          <a:p>
            <a:r>
              <a:rPr lang="en-US" dirty="0"/>
              <a:t>For example: ;</a:t>
            </a:r>
            <a:r>
              <a:rPr lang="en-US" dirty="0">
                <a:solidFill>
                  <a:srgbClr val="FFC000"/>
                </a:solidFill>
              </a:rPr>
              <a:t>q=-0.450000</a:t>
            </a:r>
            <a:r>
              <a:rPr lang="en-US" dirty="0"/>
              <a:t>;</a:t>
            </a:r>
            <a:r>
              <a:rPr lang="en-US" dirty="0">
                <a:solidFill>
                  <a:srgbClr val="FF0000"/>
                </a:solidFill>
              </a:rPr>
              <a:t>X=1.53260</a:t>
            </a:r>
            <a:r>
              <a:rPr lang="en-US" dirty="0"/>
              <a:t>;</a:t>
            </a:r>
            <a:r>
              <a:rPr lang="en-US" dirty="0">
                <a:solidFill>
                  <a:srgbClr val="92D050"/>
                </a:solidFill>
              </a:rPr>
              <a:t>s=1.5945;</a:t>
            </a:r>
            <a:r>
              <a:rPr lang="en-US" dirty="0">
                <a:solidFill>
                  <a:srgbClr val="00B050"/>
                </a:solidFill>
              </a:rPr>
              <a:t>Y=7.9726</a:t>
            </a:r>
            <a:r>
              <a:rPr lang="en-US" dirty="0"/>
              <a:t>;</a:t>
            </a:r>
            <a:r>
              <a:rPr lang="en-US" dirty="0">
                <a:solidFill>
                  <a:schemeClr val="accent5"/>
                </a:solidFill>
              </a:rPr>
              <a:t>T=8 K</a:t>
            </a:r>
            <a:r>
              <a:rPr lang="en-US" dirty="0"/>
              <a:t>;.txt</a:t>
            </a:r>
          </a:p>
          <a:p>
            <a:r>
              <a:rPr lang="en-US" dirty="0">
                <a:solidFill>
                  <a:srgbClr val="FFC000"/>
                </a:solidFill>
              </a:rPr>
              <a:t>q – the first X value (usually, first time delay value), </a:t>
            </a:r>
            <a:r>
              <a:rPr lang="en-US" dirty="0">
                <a:solidFill>
                  <a:srgbClr val="FF0000"/>
                </a:solidFill>
              </a:rPr>
              <a:t>X – last X value (usually, last time delay value). </a:t>
            </a:r>
            <a:r>
              <a:rPr lang="en-US" dirty="0">
                <a:solidFill>
                  <a:srgbClr val="92D050"/>
                </a:solidFill>
              </a:rPr>
              <a:t>s- the first Z value (lowest Power /Fluence or first temperature)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Y - the last Z value (highest Power /Fluence or last temperature)</a:t>
            </a:r>
            <a:r>
              <a:rPr lang="en-US" dirty="0"/>
              <a:t> </a:t>
            </a:r>
            <a:r>
              <a:rPr lang="en-US" dirty="0">
                <a:solidFill>
                  <a:schemeClr val="accent5"/>
                </a:solidFill>
              </a:rPr>
              <a:t>T – optional label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4DD80E-8066-D483-C7CF-626810F79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602" y="1374776"/>
            <a:ext cx="3916678" cy="48021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8C368B-1A94-EC4D-5955-D1A06595C9F5}"/>
              </a:ext>
            </a:extLst>
          </p:cNvPr>
          <p:cNvSpPr txBox="1"/>
          <p:nvPr/>
        </p:nvSpPr>
        <p:spPr>
          <a:xfrm>
            <a:off x="0" y="6211669"/>
            <a:ext cx="41592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Top and middle 2D maps as an example </a:t>
            </a:r>
          </a:p>
          <a:p>
            <a:r>
              <a:rPr lang="en-US" dirty="0"/>
              <a:t>of </a:t>
            </a:r>
            <a:r>
              <a:rPr lang="en-US" dirty="0" err="1"/>
              <a:t>IgorPro</a:t>
            </a:r>
            <a:r>
              <a:rPr lang="en-US" dirty="0"/>
              <a:t> plotting capabilities</a:t>
            </a:r>
          </a:p>
        </p:txBody>
      </p:sp>
    </p:spTree>
    <p:extLst>
      <p:ext uri="{BB962C8B-B14F-4D97-AF65-F5344CB8AC3E}">
        <p14:creationId xmlns:p14="http://schemas.microsoft.com/office/powerpoint/2010/main" val="2621681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34749-F7EB-9F0C-A511-E7C61146C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Most programs are capable of saving the data tables with no X and with the correct filename for </a:t>
            </a:r>
            <a:r>
              <a:rPr lang="en-US" dirty="0" err="1"/>
              <a:t>IgorPro</a:t>
            </a:r>
            <a:r>
              <a:rPr lang="en-US" dirty="0"/>
              <a:t> specifically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F76EE78-D999-B0AD-9A30-38CDB6028F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512" y="2167525"/>
            <a:ext cx="4997741" cy="30450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C1D957A-E0FA-366E-B007-86C793982E80}"/>
              </a:ext>
            </a:extLst>
          </p:cNvPr>
          <p:cNvSpPr txBox="1"/>
          <p:nvPr/>
        </p:nvSpPr>
        <p:spPr>
          <a:xfrm>
            <a:off x="256032" y="5304289"/>
            <a:ext cx="4346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dirty="0" err="1"/>
              <a:t>withX</a:t>
            </a:r>
            <a:r>
              <a:rPr lang="en-US" dirty="0"/>
              <a:t>” (for Origin / C# Analysis Programs)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588CF5-3076-381A-11C9-AE24BE9E244E}"/>
              </a:ext>
            </a:extLst>
          </p:cNvPr>
          <p:cNvSpPr txBox="1"/>
          <p:nvPr/>
        </p:nvSpPr>
        <p:spPr>
          <a:xfrm>
            <a:off x="8295304" y="5488955"/>
            <a:ext cx="2012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“no X” (for </a:t>
            </a:r>
            <a:r>
              <a:rPr lang="en-US" dirty="0" err="1"/>
              <a:t>IgorPro</a:t>
            </a:r>
            <a:r>
              <a:rPr lang="en-US" dirty="0"/>
              <a:t>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1F1FC8-3CD9-DFBC-5E52-F24F91A1F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125" y="2204925"/>
            <a:ext cx="5611368" cy="328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472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DD999-54A1-AB8A-3268-50869DE07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Empty_23 – template that consists the necessary routine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1A957-C069-565A-C350-A3A065E7F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2073275"/>
            <a:ext cx="6096001" cy="4351338"/>
          </a:xfrm>
        </p:spPr>
        <p:txBody>
          <a:bodyPr/>
          <a:lstStyle/>
          <a:p>
            <a:pPr lvl="1"/>
            <a:r>
              <a:rPr lang="en-US" dirty="0"/>
              <a:t>Empty_23 template consists of code to load ALL txt files from the selected folder and plot them as a 2D Image, as well as optional “</a:t>
            </a:r>
            <a:r>
              <a:rPr lang="en-US" dirty="0" err="1"/>
              <a:t>SmoothWave</a:t>
            </a:r>
            <a:r>
              <a:rPr lang="en-US" dirty="0"/>
              <a:t>” function.</a:t>
            </a:r>
          </a:p>
          <a:p>
            <a:pPr lvl="1"/>
            <a:r>
              <a:rPr lang="en-US" dirty="0"/>
              <a:t>ONLY Load … and Plot works correctly! Load … (no Plot) </a:t>
            </a:r>
            <a:r>
              <a:rPr lang="en-US" b="1" dirty="0"/>
              <a:t>does not work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Video explanation is given in the video</a:t>
            </a:r>
          </a:p>
          <a:p>
            <a:pPr marL="457200" lvl="1" indent="0">
              <a:buNone/>
            </a:pPr>
            <a:r>
              <a:rPr lang="en-US" b="1" dirty="0" err="1"/>
              <a:t>IgorProOverview</a:t>
            </a:r>
            <a:endParaRPr lang="en-US" b="1" dirty="0"/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B42A38-6AF5-83EC-FA86-5F5DD00459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464" y="1890660"/>
            <a:ext cx="5801535" cy="75258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A85BEDCF-F2AA-DFE4-03F3-B86784A0F75F}"/>
              </a:ext>
            </a:extLst>
          </p:cNvPr>
          <p:cNvGrpSpPr/>
          <p:nvPr/>
        </p:nvGrpSpPr>
        <p:grpSpPr>
          <a:xfrm>
            <a:off x="1" y="5366652"/>
            <a:ext cx="7124700" cy="1240576"/>
            <a:chOff x="0" y="4840193"/>
            <a:chExt cx="10148183" cy="1767035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3E805FF-F7A3-29AA-3D66-B3EE4E9C08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4840193"/>
              <a:ext cx="10148183" cy="1767035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896F8C8-5556-8B82-1297-7524DD2EFCDA}"/>
                </a:ext>
              </a:extLst>
            </p:cNvPr>
            <p:cNvSpPr/>
            <p:nvPr/>
          </p:nvSpPr>
          <p:spPr>
            <a:xfrm>
              <a:off x="5410200" y="5353050"/>
              <a:ext cx="4095750" cy="32385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94627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D70E2-7BA9-F307-3CFA-34237B5FE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note!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A593C-0488-01F4-F924-C49DCB7BB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0774" y="1806575"/>
            <a:ext cx="5629275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If two files are in the same folder to be opened by </a:t>
            </a:r>
            <a:r>
              <a:rPr lang="en-US" dirty="0" err="1"/>
              <a:t>IgorPro</a:t>
            </a:r>
            <a:r>
              <a:rPr lang="en-US" dirty="0"/>
              <a:t>, have the same first \ last X AND Z values, </a:t>
            </a:r>
            <a:r>
              <a:rPr lang="en-US" dirty="0" err="1"/>
              <a:t>IgorPro</a:t>
            </a:r>
            <a:r>
              <a:rPr lang="en-US" dirty="0"/>
              <a:t> cannot distinguish them upon opening, so it will OVERWRITE one file. For that reason, negligible shifts (+0.0000n) are used to distinguish between the file types if needed to open more than one.</a:t>
            </a:r>
          </a:p>
          <a:p>
            <a:r>
              <a:rPr lang="en-US" dirty="0"/>
              <a:t>This is the case for TTM files, for example.</a:t>
            </a:r>
          </a:p>
          <a:p>
            <a:pPr lvl="1"/>
            <a:r>
              <a:rPr lang="en-US" dirty="0"/>
              <a:t>Video explanation is given in the video</a:t>
            </a:r>
          </a:p>
          <a:p>
            <a:pPr marL="457200" lvl="1" indent="0">
              <a:buNone/>
            </a:pPr>
            <a:r>
              <a:rPr lang="en-US" b="1" dirty="0" err="1"/>
              <a:t>IgorProOverview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751193-8554-E428-CB2A-42E3056EBE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7863"/>
            <a:ext cx="6121160" cy="31194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89E61A8-C6A9-E6AD-230B-CEF8B2B637B7}"/>
              </a:ext>
            </a:extLst>
          </p:cNvPr>
          <p:cNvSpPr txBox="1"/>
          <p:nvPr/>
        </p:nvSpPr>
        <p:spPr>
          <a:xfrm>
            <a:off x="200025" y="5210175"/>
            <a:ext cx="49884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Here, there is slight added difference to X values </a:t>
            </a:r>
          </a:p>
          <a:p>
            <a:r>
              <a:rPr lang="en-US" dirty="0"/>
              <a:t>to make sure </a:t>
            </a:r>
            <a:r>
              <a:rPr lang="en-US" dirty="0" err="1"/>
              <a:t>IgorPro</a:t>
            </a:r>
            <a:r>
              <a:rPr lang="en-US" dirty="0"/>
              <a:t> will distinguish these files</a:t>
            </a:r>
          </a:p>
        </p:txBody>
      </p:sp>
    </p:spTree>
    <p:extLst>
      <p:ext uri="{BB962C8B-B14F-4D97-AF65-F5344CB8AC3E}">
        <p14:creationId xmlns:p14="http://schemas.microsoft.com/office/powerpoint/2010/main" val="1560884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73715e3-bb98-416d-b5cc-1c3dc032b79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EFA08FEF7D854D9641B5923775BBCD" ma:contentTypeVersion="16" ma:contentTypeDescription="Create a new document." ma:contentTypeScope="" ma:versionID="a3263dccfc4cfbc8a1a482ff30a94f3e">
  <xsd:schema xmlns:xsd="http://www.w3.org/2001/XMLSchema" xmlns:xs="http://www.w3.org/2001/XMLSchema" xmlns:p="http://schemas.microsoft.com/office/2006/metadata/properties" xmlns:ns3="473715e3-bb98-416d-b5cc-1c3dc032b796" xmlns:ns4="a5b99097-3128-44b4-9080-9a1362d1b8ba" targetNamespace="http://schemas.microsoft.com/office/2006/metadata/properties" ma:root="true" ma:fieldsID="643a124e1bae06ca397fac5cc38f332c" ns3:_="" ns4:_="">
    <xsd:import namespace="473715e3-bb98-416d-b5cc-1c3dc032b796"/>
    <xsd:import namespace="a5b99097-3128-44b4-9080-9a1362d1b8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3715e3-bb98-416d-b5cc-1c3dc032b7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99097-3128-44b4-9080-9a1362d1b8b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79FC46-5125-4543-BDDB-C1E0DAB3A0A6}">
  <ds:schemaRefs>
    <ds:schemaRef ds:uri="a5b99097-3128-44b4-9080-9a1362d1b8ba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73715e3-bb98-416d-b5cc-1c3dc032b79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DFC45F0-473A-473A-ABB0-CEB5BD81A1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2F5D05-96BE-405B-83D5-F4A095B072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3715e3-bb98-416d-b5cc-1c3dc032b796"/>
    <ds:schemaRef ds:uri="a5b99097-3128-44b4-9080-9a1362d1b8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366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P7: Introduction to using IgorPro</vt:lpstr>
      <vt:lpstr>IgorPro Load Data overview</vt:lpstr>
      <vt:lpstr>Most programs are capable of saving the data tables with no X and with the correct filename for IgorPro specifically</vt:lpstr>
      <vt:lpstr>Empty_23 – template that consists the necessary routine</vt:lpstr>
      <vt:lpstr>Important note!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Bartenev</dc:creator>
  <cp:lastModifiedBy>Alexander Bartenev</cp:lastModifiedBy>
  <cp:revision>3</cp:revision>
  <dcterms:created xsi:type="dcterms:W3CDTF">2026-04-08T17:42:22Z</dcterms:created>
  <dcterms:modified xsi:type="dcterms:W3CDTF">2026-04-09T23:59:52Z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0x010100DDEFA08FEF7D854D9641B5923775BBCD</vt:lpwstr>
  </property>
</Properties>
</file>