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58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7E"/>
    <a:srgbClr val="FF73FF"/>
    <a:srgbClr val="0F0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E9E4-68DB-D4B3-5BF4-19A43E686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FA981-3127-85C5-E032-BD7976786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59CB4-D026-3DA5-3845-CD366643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8602E-2A8B-FB00-5892-2901F818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AEA54-01BD-8D96-D97A-B9255D5E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57A1-F326-214E-10A5-953A66BD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6323E-7DBD-2194-25D1-2F5C28364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C4AF8-24B4-F881-148B-F82DDA9F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027C-3402-38A6-2200-E507E3C9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B315-9C82-716B-57B9-134E2263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6F9E3-BFE0-FAF5-DE5D-AE9CCF7CD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5097D-62A6-7683-D241-1D4FC9B11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0CA5-B42C-949B-B894-C22FF8C1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54F8-8BC6-5947-7D1E-2DED9CC6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7725-81C4-DFC8-5044-5EB2A6F2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26EA-B9A1-9F8E-F810-65247659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0B985-5E1D-01D5-023B-0069D1A2B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075FF-961C-3B59-91E9-14CFA6A4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B792B-2003-A641-6062-63F19176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A4EBB-28FD-F313-A3E2-4C607AA5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7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8BA4-7C9A-19C7-365A-77D80048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4810B-93D8-DDC7-EBA8-51591B71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43D3-6245-83E1-48BF-324A012F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D7E28-968B-9820-A5C2-3D975263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3F43D-4282-C284-541A-D4341C52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407C-9106-A4C3-D137-64FF403E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BDE1-3FDB-3F71-4082-A31AEB21F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4490A-63E8-5213-0FDC-43F2F6A1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04EA3-2DDF-9B23-A155-DE1C6839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CE976-6821-5D44-E938-B154D877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033F7-8B35-E90E-C6E4-F16AA2C4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035E-F873-0B4F-9993-0C22B7A7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1AA6E-3257-BE84-227A-82A4531B8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8D4F0-07E1-AC30-BAA6-BDBFDE67B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0E222-0541-E07F-2155-2A01F3E7A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4DE9D-7EBC-4E60-0053-A626F5076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C440D-BB3A-7B38-B55A-EA1B7A3C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C2D75-61C3-EE48-A6BE-BEF30E06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61C76-7484-4724-EA18-0B78236C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4C8A-8143-2B21-BF4B-1CABA62A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7225E-E282-3DC5-5C0E-3BCC1DC3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1E8B8-577A-4F0E-0B84-8972D559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4741E-ABBE-3CF7-EA96-DD403833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FACD4-9137-3650-A684-4D862748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8AFEC-09FF-78E2-4DF8-4311E1A7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312CD-D550-5B22-2D00-7DABB1D6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7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8BF0-2CF0-101C-B267-F97D1D5A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C0D2-AF62-B220-AD58-D432EB633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6D981-815C-8EC2-33DD-497403DDA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AF06C-C54A-40EC-977D-4D9F2431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5EF9E-1E05-DAED-40F0-D1B86DEB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F43A3-966F-F255-A95D-68B5E49D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A6DC-30A2-AB36-5CF9-530484B6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D4DE8-9BD6-0B08-88AB-3516744B1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9D354-B0A4-165A-A054-313F44261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0667E-AC15-73FF-969C-A5F4CDF0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AEC16-9468-EBC4-2F6E-C72C11EE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79A4E-A971-1D6B-6EA3-5BA4AFC6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B926D-F68C-F55E-BE10-7715B1B4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857EA-1BC5-00FD-E57C-8E75E04D3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D377-1634-85A0-0B7E-7B51F9E4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B024E-46FE-4408-A688-2E7ABD9D98FB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9A03F-9CE0-532A-B892-B137BCA53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268B-D160-579A-89AE-9C6B140C5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9B6F21-1ED1-41D6-9CA9-B2B55522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F171-7C3A-7AF4-CCE0-E4A9481C8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Analysis Programs (</a:t>
            </a:r>
            <a:r>
              <a:rPr lang="en-US" dirty="0" err="1"/>
              <a:t>MinMaxSearch</a:t>
            </a:r>
            <a:r>
              <a:rPr lang="en-US" dirty="0"/>
              <a:t>, </a:t>
            </a:r>
            <a:r>
              <a:rPr lang="en-US" dirty="0" err="1"/>
              <a:t>CrossSec</a:t>
            </a:r>
            <a:r>
              <a:rPr lang="en-US" dirty="0"/>
              <a:t>, </a:t>
            </a:r>
            <a:r>
              <a:rPr lang="en-US" dirty="0" err="1"/>
              <a:t>GetTheTau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098DC-0033-1486-7516-C08CF4BF60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7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4BC6-D376-3475-DEFE-8607CBA8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E3A5D-3959-EBAF-F19B-A1191104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424" y="1825625"/>
            <a:ext cx="4532376" cy="4351338"/>
          </a:xfrm>
        </p:spPr>
        <p:txBody>
          <a:bodyPr/>
          <a:lstStyle/>
          <a:p>
            <a:r>
              <a:rPr lang="en-US" dirty="0"/>
              <a:t>These programs expect the input file to be in  the format of output of </a:t>
            </a:r>
            <a:r>
              <a:rPr lang="en-US" dirty="0" err="1"/>
              <a:t>TxtShuffle</a:t>
            </a:r>
            <a:r>
              <a:rPr lang="en-US" dirty="0"/>
              <a:t> / Nematicity programs.  Additionally, the Two Temperature Model output files (with X) have the same format and can be analyzed using these programs.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79369-F7A3-2552-5F51-AB86A9F0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2" y="1825625"/>
            <a:ext cx="6258528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547B-27E4-481A-701D-5C78BEBE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MinMaxSearch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B5CD-3B97-5EF8-23E9-DA9149234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439" y="1953863"/>
            <a:ext cx="4971288" cy="4640456"/>
          </a:xfrm>
        </p:spPr>
        <p:txBody>
          <a:bodyPr/>
          <a:lstStyle/>
          <a:p>
            <a:r>
              <a:rPr lang="en-US" dirty="0" err="1"/>
              <a:t>MinMaxSearch</a:t>
            </a:r>
            <a:r>
              <a:rPr lang="en-US" dirty="0"/>
              <a:t> searches for minimum position and the value of transient signal in the minimum, across entire power or temperature-dependent measurement set.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D08F20-920C-CE5A-F0EF-2EE79CDF1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678039"/>
              </p:ext>
            </p:extLst>
          </p:nvPr>
        </p:nvGraphicFramePr>
        <p:xfrm>
          <a:off x="-109563" y="1935260"/>
          <a:ext cx="3465100" cy="267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1432308" imgH="24288451" progId="Origin50.Graph">
                  <p:embed/>
                </p:oleObj>
              </mc:Choice>
              <mc:Fallback>
                <p:oleObj name="Graph" r:id="rId2" imgW="31432308" imgH="24288451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09563" y="1935260"/>
                        <a:ext cx="3465100" cy="2677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4D0471D-306F-9028-C4E9-9E979FB57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701559"/>
              </p:ext>
            </p:extLst>
          </p:nvPr>
        </p:nvGraphicFramePr>
        <p:xfrm>
          <a:off x="2788768" y="1536507"/>
          <a:ext cx="4297671" cy="332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1432308" imgH="24288451" progId="Origin50.Graph">
                  <p:embed/>
                </p:oleObj>
              </mc:Choice>
              <mc:Fallback>
                <p:oleObj name="Graph" r:id="rId4" imgW="31432308" imgH="24288451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8768" y="1536507"/>
                        <a:ext cx="4297671" cy="3320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4708AE-66BE-A6E8-A709-697B81105F79}"/>
              </a:ext>
            </a:extLst>
          </p:cNvPr>
          <p:cNvSpPr txBox="1"/>
          <p:nvPr/>
        </p:nvSpPr>
        <p:spPr>
          <a:xfrm>
            <a:off x="1270968" y="464009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0E7A6-2F5C-1C51-485B-5011E97C700F}"/>
              </a:ext>
            </a:extLst>
          </p:cNvPr>
          <p:cNvSpPr txBox="1"/>
          <p:nvPr/>
        </p:nvSpPr>
        <p:spPr>
          <a:xfrm>
            <a:off x="4585585" y="46400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44D57D-5DB0-63BC-1EB7-A305603D450F}"/>
              </a:ext>
            </a:extLst>
          </p:cNvPr>
          <p:cNvSpPr/>
          <p:nvPr/>
        </p:nvSpPr>
        <p:spPr>
          <a:xfrm>
            <a:off x="914400" y="2423160"/>
            <a:ext cx="676656" cy="1709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6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F5202-EFD9-C9E8-5F39-2811EA40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A3-A15F-3FBA-BB9A-CCC7FF79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MinMaxSearch</a:t>
            </a:r>
            <a:r>
              <a:rPr lang="en-US" dirty="0"/>
              <a:t> Main Workflow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FACF7-1172-306E-F6B2-7B86DE834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72" y="1690688"/>
            <a:ext cx="8084288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4CFBF5-B29D-0BA7-8ED5-065BD14F6240}"/>
              </a:ext>
            </a:extLst>
          </p:cNvPr>
          <p:cNvSpPr/>
          <p:nvPr/>
        </p:nvSpPr>
        <p:spPr>
          <a:xfrm>
            <a:off x="124472" y="2094358"/>
            <a:ext cx="5811061" cy="292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D3232-8D9E-28CE-D576-00048FB9B5AB}"/>
              </a:ext>
            </a:extLst>
          </p:cNvPr>
          <p:cNvSpPr/>
          <p:nvPr/>
        </p:nvSpPr>
        <p:spPr>
          <a:xfrm>
            <a:off x="5935533" y="3136774"/>
            <a:ext cx="2175195" cy="1206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2E5F45-ED10-7B84-9057-2DBB3551C7C7}"/>
              </a:ext>
            </a:extLst>
          </p:cNvPr>
          <p:cNvSpPr/>
          <p:nvPr/>
        </p:nvSpPr>
        <p:spPr>
          <a:xfrm>
            <a:off x="5984549" y="4343400"/>
            <a:ext cx="2175195" cy="384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5C5D53-9763-C318-6B70-FF3FA2C7D791}"/>
              </a:ext>
            </a:extLst>
          </p:cNvPr>
          <p:cNvSpPr/>
          <p:nvPr/>
        </p:nvSpPr>
        <p:spPr>
          <a:xfrm>
            <a:off x="5984549" y="4727448"/>
            <a:ext cx="2175195" cy="722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4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E9BD3DE-48D3-BC37-1D70-50008390F1FE}"/>
              </a:ext>
            </a:extLst>
          </p:cNvPr>
          <p:cNvSpPr txBox="1">
            <a:spLocks/>
          </p:cNvSpPr>
          <p:nvPr/>
        </p:nvSpPr>
        <p:spPr>
          <a:xfrm>
            <a:off x="8257777" y="1690688"/>
            <a:ext cx="3934224" cy="4607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Load the file.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Select the Search Region (</a:t>
            </a:r>
            <a:r>
              <a:rPr lang="en-US" b="1" dirty="0"/>
              <a:t>in the point numbers!</a:t>
            </a:r>
            <a:r>
              <a:rPr lang="en-US" dirty="0"/>
              <a:t>),filter and search values.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 Click “Seach for all”.</a:t>
            </a:r>
          </a:p>
          <a:p>
            <a:pPr marL="514350" indent="-514350">
              <a:buAutoNum type="arabicParenR"/>
            </a:pPr>
            <a:r>
              <a:rPr lang="en-US" dirty="0"/>
              <a:t>Set the desired file name (with the cross sections). Click “Save file”.</a:t>
            </a:r>
          </a:p>
          <a:p>
            <a:pPr marL="0" indent="0">
              <a:buNone/>
            </a:pPr>
            <a:r>
              <a:rPr lang="en-US" dirty="0"/>
              <a:t>Video explanation is given in the video </a:t>
            </a:r>
            <a:r>
              <a:rPr lang="en-US" b="1" dirty="0" err="1"/>
              <a:t>MinMaxSearchGuide</a:t>
            </a:r>
            <a:endParaRPr lang="en-US" b="1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5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C6078-EEC2-3368-9916-D827BA61A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12D0-4E91-0E99-49F4-B36DA54D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CrossSec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91628-23EC-D87C-B24E-5D6285A2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136" y="2504529"/>
            <a:ext cx="4971288" cy="4640456"/>
          </a:xfrm>
        </p:spPr>
        <p:txBody>
          <a:bodyPr/>
          <a:lstStyle/>
          <a:p>
            <a:r>
              <a:rPr lang="en-US" dirty="0" err="1"/>
              <a:t>CrossSec</a:t>
            </a:r>
            <a:r>
              <a:rPr lang="en-US" dirty="0"/>
              <a:t> generates the power \ fluence dependence of transient signal at given times.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8458FC0-FB8B-0632-A5D6-00B5A715A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30551"/>
              </p:ext>
            </p:extLst>
          </p:nvPr>
        </p:nvGraphicFramePr>
        <p:xfrm>
          <a:off x="-109563" y="1939389"/>
          <a:ext cx="3465100" cy="267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1432308" imgH="24288451" progId="Origin50.Graph">
                  <p:embed/>
                </p:oleObj>
              </mc:Choice>
              <mc:Fallback>
                <p:oleObj name="Graph" r:id="rId2" imgW="31432308" imgH="24288451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D08F20-920C-CE5A-F0EF-2EE79CDF1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09563" y="1939389"/>
                        <a:ext cx="3465100" cy="2677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0E5B61-69E9-677C-5117-9B8AD51A2E73}"/>
              </a:ext>
            </a:extLst>
          </p:cNvPr>
          <p:cNvSpPr txBox="1"/>
          <p:nvPr/>
        </p:nvSpPr>
        <p:spPr>
          <a:xfrm>
            <a:off x="1270968" y="464009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6B7B9-9F13-AC08-2BA9-183DD5DF271D}"/>
              </a:ext>
            </a:extLst>
          </p:cNvPr>
          <p:cNvSpPr txBox="1"/>
          <p:nvPr/>
        </p:nvSpPr>
        <p:spPr>
          <a:xfrm>
            <a:off x="4585585" y="46400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F100C0-1EAA-680E-B301-71319C3DA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021" y="1653393"/>
            <a:ext cx="3769636" cy="30239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F35943-415B-473B-ADD0-C2953FF83CD9}"/>
              </a:ext>
            </a:extLst>
          </p:cNvPr>
          <p:cNvCxnSpPr/>
          <p:nvPr/>
        </p:nvCxnSpPr>
        <p:spPr>
          <a:xfrm flipV="1">
            <a:off x="905256" y="1939389"/>
            <a:ext cx="0" cy="223027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6F25F7-C83C-49D1-13A3-71E4047E16E9}"/>
              </a:ext>
            </a:extLst>
          </p:cNvPr>
          <p:cNvCxnSpPr/>
          <p:nvPr/>
        </p:nvCxnSpPr>
        <p:spPr>
          <a:xfrm flipV="1">
            <a:off x="664464" y="1939388"/>
            <a:ext cx="0" cy="223027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C4D973-15AE-5B09-55FC-D0300355262E}"/>
              </a:ext>
            </a:extLst>
          </p:cNvPr>
          <p:cNvCxnSpPr/>
          <p:nvPr/>
        </p:nvCxnSpPr>
        <p:spPr>
          <a:xfrm flipV="1">
            <a:off x="1164336" y="1939387"/>
            <a:ext cx="0" cy="2230275"/>
          </a:xfrm>
          <a:prstGeom prst="line">
            <a:avLst/>
          </a:prstGeom>
          <a:ln w="57150">
            <a:solidFill>
              <a:srgbClr val="0F0F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EE6474-4AD3-3D88-F809-E03F38F2AFD0}"/>
              </a:ext>
            </a:extLst>
          </p:cNvPr>
          <p:cNvCxnSpPr/>
          <p:nvPr/>
        </p:nvCxnSpPr>
        <p:spPr>
          <a:xfrm flipV="1">
            <a:off x="2231136" y="1939386"/>
            <a:ext cx="0" cy="2230275"/>
          </a:xfrm>
          <a:prstGeom prst="line">
            <a:avLst/>
          </a:prstGeom>
          <a:ln w="57150">
            <a:solidFill>
              <a:srgbClr val="007E7E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9DEA8F-7583-9A38-3115-127679E6BEFF}"/>
              </a:ext>
            </a:extLst>
          </p:cNvPr>
          <p:cNvCxnSpPr/>
          <p:nvPr/>
        </p:nvCxnSpPr>
        <p:spPr>
          <a:xfrm flipV="1">
            <a:off x="2877312" y="1939385"/>
            <a:ext cx="0" cy="2230275"/>
          </a:xfrm>
          <a:prstGeom prst="line">
            <a:avLst/>
          </a:prstGeom>
          <a:ln w="57150">
            <a:solidFill>
              <a:srgbClr val="FF73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1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D1CD-1C54-7189-DC58-EBF0166A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CrossSec</a:t>
            </a:r>
            <a:r>
              <a:rPr lang="en-US" dirty="0"/>
              <a:t> Main Workflow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F19913-800D-9452-6B4A-8A123AB0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710" y="1569457"/>
            <a:ext cx="4198089" cy="460750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Load the file.</a:t>
            </a:r>
          </a:p>
          <a:p>
            <a:pPr marL="514350" indent="-514350">
              <a:buAutoNum type="arabicParenR"/>
            </a:pPr>
            <a:r>
              <a:rPr lang="en-US" dirty="0"/>
              <a:t>Select the time positions </a:t>
            </a:r>
            <a:r>
              <a:rPr lang="en-US" b="1" dirty="0"/>
              <a:t>in the units of X axis, not point </a:t>
            </a:r>
            <a:r>
              <a:rPr lang="en-US" b="1" dirty="0" err="1"/>
              <a:t>numebrs</a:t>
            </a:r>
            <a:r>
              <a:rPr lang="en-US" b="1" dirty="0"/>
              <a:t>!</a:t>
            </a:r>
            <a:r>
              <a:rPr lang="en-US" dirty="0"/>
              <a:t>), and how many </a:t>
            </a:r>
            <a:r>
              <a:rPr lang="en-US" dirty="0" err="1"/>
              <a:t>neighbours</a:t>
            </a:r>
            <a:r>
              <a:rPr lang="en-US" dirty="0"/>
              <a:t> to use to get cross section \ averaged value.</a:t>
            </a:r>
          </a:p>
          <a:p>
            <a:pPr marL="514350" indent="-514350">
              <a:buAutoNum type="arabicParenR"/>
            </a:pPr>
            <a:r>
              <a:rPr lang="en-US" dirty="0"/>
              <a:t>Set the desired file name (with the cross sections).</a:t>
            </a:r>
          </a:p>
          <a:p>
            <a:pPr marL="514350" indent="-514350">
              <a:buAutoNum type="arabicParenR"/>
            </a:pPr>
            <a:r>
              <a:rPr lang="en-US" dirty="0"/>
              <a:t>Click “Search for all”.</a:t>
            </a:r>
          </a:p>
          <a:p>
            <a:pPr marL="0" indent="0">
              <a:buNone/>
            </a:pPr>
            <a:r>
              <a:rPr lang="en-US" dirty="0"/>
              <a:t>Video explanation is given in the video </a:t>
            </a:r>
            <a:r>
              <a:rPr lang="en-US" b="1" dirty="0" err="1"/>
              <a:t>CrossSecGuide</a:t>
            </a:r>
            <a:endParaRPr lang="en-US" b="1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E9A4CF-07BD-36EC-9BA7-0C4A194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682"/>
            <a:ext cx="7155710" cy="37190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4CFBF5-B29D-0BA7-8ED5-065BD14F6240}"/>
              </a:ext>
            </a:extLst>
          </p:cNvPr>
          <p:cNvSpPr/>
          <p:nvPr/>
        </p:nvSpPr>
        <p:spPr>
          <a:xfrm>
            <a:off x="-20681" y="1963866"/>
            <a:ext cx="5123033" cy="292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D3232-8D9E-28CE-D576-00048FB9B5AB}"/>
              </a:ext>
            </a:extLst>
          </p:cNvPr>
          <p:cNvSpPr/>
          <p:nvPr/>
        </p:nvSpPr>
        <p:spPr>
          <a:xfrm>
            <a:off x="5285231" y="2928785"/>
            <a:ext cx="1801369" cy="1038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E5F45-ED10-7B84-9057-2DBB3551C7C7}"/>
              </a:ext>
            </a:extLst>
          </p:cNvPr>
          <p:cNvSpPr/>
          <p:nvPr/>
        </p:nvSpPr>
        <p:spPr>
          <a:xfrm>
            <a:off x="5217604" y="4441508"/>
            <a:ext cx="1938105" cy="384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C5D53-9763-C318-6B70-FF3FA2C7D791}"/>
              </a:ext>
            </a:extLst>
          </p:cNvPr>
          <p:cNvSpPr/>
          <p:nvPr/>
        </p:nvSpPr>
        <p:spPr>
          <a:xfrm>
            <a:off x="5217604" y="4025456"/>
            <a:ext cx="1938106" cy="361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3911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5320D-E0EA-4D13-5FDE-172398E21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DA66-B24A-36D8-9623-DFD17AC1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GetTheTau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20CEF-0513-14F3-8A21-FB08B9E48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136" y="2504529"/>
            <a:ext cx="4971288" cy="4640456"/>
          </a:xfrm>
        </p:spPr>
        <p:txBody>
          <a:bodyPr/>
          <a:lstStyle/>
          <a:p>
            <a:r>
              <a:rPr lang="en-US" dirty="0" err="1"/>
              <a:t>GetTheTau</a:t>
            </a:r>
            <a:r>
              <a:rPr lang="en-US" dirty="0"/>
              <a:t> fits the transient signal using 1 or 2 Decaying exponent functions.</a:t>
            </a:r>
          </a:p>
          <a:p>
            <a:r>
              <a:rPr lang="en-US" dirty="0"/>
              <a:t>Origin Non-linear fit is better overall. This program can be used for quick preliminary results \ tests.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3FA45A-BC99-C609-E5AA-D650D183C1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09563" y="1939389"/>
          <a:ext cx="3465100" cy="267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1432308" imgH="24288451" progId="Origin50.Graph">
                  <p:embed/>
                </p:oleObj>
              </mc:Choice>
              <mc:Fallback>
                <p:oleObj name="Graph" r:id="rId2" imgW="31432308" imgH="24288451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8458FC0-FB8B-0632-A5D6-00B5A715A0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09563" y="1939389"/>
                        <a:ext cx="3465100" cy="2677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8E416F-54E5-75D3-A962-0B0BF7611189}"/>
              </a:ext>
            </a:extLst>
          </p:cNvPr>
          <p:cNvSpPr txBox="1"/>
          <p:nvPr/>
        </p:nvSpPr>
        <p:spPr>
          <a:xfrm>
            <a:off x="1270968" y="464009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885F8-E9E2-2C8B-E924-33075EB749AA}"/>
              </a:ext>
            </a:extLst>
          </p:cNvPr>
          <p:cNvSpPr txBox="1"/>
          <p:nvPr/>
        </p:nvSpPr>
        <p:spPr>
          <a:xfrm>
            <a:off x="4585584" y="647446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DDC76B1-2E03-BEEE-A68A-41B5D757A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49244"/>
              </p:ext>
            </p:extLst>
          </p:nvPr>
        </p:nvGraphicFramePr>
        <p:xfrm>
          <a:off x="3205331" y="1341459"/>
          <a:ext cx="3862036" cy="2984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1432308" imgH="24288451" progId="Origin50.Graph">
                  <p:embed/>
                </p:oleObj>
              </mc:Choice>
              <mc:Fallback>
                <p:oleObj name="Graph" r:id="rId4" imgW="31432308" imgH="24288451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5331" y="1341459"/>
                        <a:ext cx="3862036" cy="2984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2B1980E-D1C3-76E4-FB86-0684A3712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804735"/>
              </p:ext>
            </p:extLst>
          </p:nvPr>
        </p:nvGraphicFramePr>
        <p:xfrm>
          <a:off x="3338569" y="3727710"/>
          <a:ext cx="3578592" cy="276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1432308" imgH="24288451" progId="Origin50.Graph">
                  <p:embed/>
                </p:oleObj>
              </mc:Choice>
              <mc:Fallback>
                <p:oleObj name="Graph" r:id="rId6" imgW="31432308" imgH="24288451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38569" y="3727710"/>
                        <a:ext cx="3578592" cy="2765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67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E482-680D-C208-5684-361B964C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GetTheTau</a:t>
            </a:r>
            <a:r>
              <a:rPr lang="en-US" dirty="0"/>
              <a:t> Main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6A4B-0552-EDAD-6854-7B134290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615313"/>
            <a:ext cx="3810000" cy="457079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Load the file.</a:t>
            </a:r>
          </a:p>
          <a:p>
            <a:pPr marL="514350" indent="-514350">
              <a:buAutoNum type="arabicParenR"/>
            </a:pPr>
            <a:r>
              <a:rPr lang="en-US" dirty="0"/>
              <a:t>Select the correct fit region, if applicable, set the region that will be ignored (not used) during the fit, click SET.</a:t>
            </a:r>
          </a:p>
          <a:p>
            <a:pPr marL="514350" indent="-514350">
              <a:buAutoNum type="arabicParenR"/>
            </a:pPr>
            <a:r>
              <a:rPr lang="en-US" dirty="0"/>
              <a:t>Click “Fit all”.</a:t>
            </a:r>
          </a:p>
          <a:p>
            <a:pPr marL="514350" indent="-514350">
              <a:buAutoNum type="arabicParenR"/>
            </a:pPr>
            <a:r>
              <a:rPr lang="en-US" dirty="0"/>
              <a:t>Save all desired fit files (parameters from fit – Save File, Fits – Exp decay functions, Fit diffs – Data-Exp decay functions)</a:t>
            </a:r>
          </a:p>
          <a:p>
            <a:pPr marL="0" indent="0">
              <a:buNone/>
            </a:pPr>
            <a:r>
              <a:rPr lang="en-US" dirty="0"/>
              <a:t>Video explanation is given in the video </a:t>
            </a:r>
            <a:r>
              <a:rPr lang="en-US" b="1" dirty="0" err="1"/>
              <a:t>GetTheTauGuide</a:t>
            </a:r>
            <a:endParaRPr lang="en-US" b="1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D6B63E4-FCD4-69C6-148F-8732E50B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313"/>
            <a:ext cx="7570229" cy="43513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4CFBF5-B29D-0BA7-8ED5-065BD14F6240}"/>
              </a:ext>
            </a:extLst>
          </p:cNvPr>
          <p:cNvSpPr/>
          <p:nvPr/>
        </p:nvSpPr>
        <p:spPr>
          <a:xfrm>
            <a:off x="-20681" y="1963866"/>
            <a:ext cx="5123033" cy="292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D3232-8D9E-28CE-D576-00048FB9B5AB}"/>
              </a:ext>
            </a:extLst>
          </p:cNvPr>
          <p:cNvSpPr/>
          <p:nvPr/>
        </p:nvSpPr>
        <p:spPr>
          <a:xfrm>
            <a:off x="5354340" y="2940876"/>
            <a:ext cx="1938105" cy="1038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E5F45-ED10-7B84-9057-2DBB3551C7C7}"/>
              </a:ext>
            </a:extLst>
          </p:cNvPr>
          <p:cNvSpPr/>
          <p:nvPr/>
        </p:nvSpPr>
        <p:spPr>
          <a:xfrm>
            <a:off x="5336794" y="3979563"/>
            <a:ext cx="1938105" cy="384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C5D53-9763-C318-6B70-FF3FA2C7D791}"/>
              </a:ext>
            </a:extLst>
          </p:cNvPr>
          <p:cNvSpPr/>
          <p:nvPr/>
        </p:nvSpPr>
        <p:spPr>
          <a:xfrm>
            <a:off x="5336793" y="4363610"/>
            <a:ext cx="1938106" cy="1038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62807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347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Origin Graph</vt:lpstr>
      <vt:lpstr>Graph</vt:lpstr>
      <vt:lpstr>Basic Analysis Programs (MinMaxSearch, CrossSec, GetTheTau)</vt:lpstr>
      <vt:lpstr>Input format</vt:lpstr>
      <vt:lpstr>MinMaxSearch Overview</vt:lpstr>
      <vt:lpstr>MinMaxSearch Main Workflow </vt:lpstr>
      <vt:lpstr>CrossSec Overview</vt:lpstr>
      <vt:lpstr>CrossSec Main Workflow </vt:lpstr>
      <vt:lpstr>GetTheTau Overview</vt:lpstr>
      <vt:lpstr>GetTheTau Main Workflow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Bartenev</dc:creator>
  <cp:lastModifiedBy>Alexander Bartenev</cp:lastModifiedBy>
  <cp:revision>5</cp:revision>
  <dcterms:created xsi:type="dcterms:W3CDTF">2026-04-08T17:30:03Z</dcterms:created>
  <dcterms:modified xsi:type="dcterms:W3CDTF">2026-04-09T23:59:44Z</dcterms:modified>
</cp:coreProperties>
</file>