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3F7FC-BC50-439C-1697-8BD4C9CB5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C35529-A32A-49BB-2C70-4BEA8E3B3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56768-F3F1-7557-C728-03555F688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A5BE5-28EF-DB8F-7AC3-13565F691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E9D65-CF6F-4935-9821-DA05A2165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8C258-E81E-EF38-B7EA-8E9201802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23880-8604-3CE7-3A16-D3C661401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A04C2-0C90-CCE3-1F18-0743A3DD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1F41A-386E-C740-FC38-D0B2E701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53CC1-7DD4-136E-8336-2E95F474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1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93DC09-DFEB-85C5-91CA-E59F54F73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6A5261-00D5-D413-BB3C-C532BBCD8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86553-0D8C-1E18-7326-A4EA6A528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D851B-E4F9-7E68-B8AB-F5DE72D13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384C2-A75A-8723-7E7C-C0D425FF8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3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E2E83-F29B-7522-F950-927725424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D11B7-BD81-7DC2-602F-2EC15EEFF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56489-2849-1F0B-B546-36B9CBFC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0521A-B464-7DD6-FE4B-15CF0525D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A0515-9AC9-816F-B11D-E7FADECE6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9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87B04-427D-B9A4-A0C6-229861A74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86278-93AA-FA7B-F748-CBFC460B6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DA642-017B-8E5C-004A-F32F8FB7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C81F8-1FD2-984E-7126-19BC4A319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6D2F7-4648-1B73-8467-791D75183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4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E1CA9-FC91-C30B-B3BB-BEB97754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6F718-2F97-3DE7-BD92-540F0554F8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2DC1D-436B-995F-76AE-717E43D3A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B60A95-7728-3A5D-A964-CD341CB9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28DB4-9533-2C71-5348-64BBE17FC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815EF-A5FA-BC84-CAFB-7924FD8E2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1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992BE-2A5E-BCAB-D054-3B1E2800A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BB4DA-C13A-5279-57D2-70FE39E7C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E1AAA-B9C8-B1DA-19C8-7A4D6645A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EA201-2579-BFF8-08E8-B95F07AD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1B426F-B466-9D3B-CE59-9EDDE56856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568B4-D24B-312C-D950-2C1A4FDF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CFEF9F-26E0-B9BD-F3CF-56969560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DE4176-88E0-731A-EED1-D5481637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6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0D4DC-957E-C645-3AEE-FC4823391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9E89E1-7B1C-25A7-6C2B-B67169DF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CB8943-AA1C-0D4C-8F4D-0D00D3080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5208A-48AA-2F78-BC9A-D7CD4BB2A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6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1D3CB4-EFBE-26FD-C8D4-1C8AD931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579E62-E3AE-69DA-2B95-87794C30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60267-5FBC-DA61-1BAD-2C7A69CA5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5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A7BD3-7DC7-E998-68C1-9D85A1851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BE4E0-CA9A-DC73-925E-B4FFB8A74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4BE858-08AD-AEC9-9EC4-DEB841C33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11350-4B46-EA21-114E-3376ACC3C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F7974-BADA-F3C3-ACC1-2AC103DCA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69B97-6F02-38EC-D01F-CCAC2A6A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885A5-C36C-F9A2-ACA8-FDC2AEA9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A34D46-C406-5539-DA2E-8E559DF5E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18171-7004-8B1A-20CC-E10FA5D57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244A0-D893-6E7A-4D6F-CB8AFEAA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A5AEF-E949-A4A7-41AE-5F9B572A3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7C432-1545-FD7C-D8EC-73C5E7712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2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5EA3EF-B24B-AFAA-1828-742F4B013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7ECD2-7757-CC69-D9D3-A731358CA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4B2F1-B19B-D733-2E68-6D2F71561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13FDB6-AB22-4253-89C6-03F97508AC99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662A1-4E66-6B24-CCC9-40EC15F53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47AC5-6A32-6539-074A-7586B641A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1C9927-D340-4A68-9A3F-5EE24D815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74F1-1D6E-B35C-7EA3-4C2FA8766C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Two channel measurement processing using Nematicity</a:t>
            </a:r>
          </a:p>
        </p:txBody>
      </p:sp>
    </p:spTree>
    <p:extLst>
      <p:ext uri="{BB962C8B-B14F-4D97-AF65-F5344CB8AC3E}">
        <p14:creationId xmlns:p14="http://schemas.microsoft.com/office/powerpoint/2010/main" val="3472607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1403E-B397-8E8D-5CA0-2EB71018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 of the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1C0EA-5A58-DC43-31D9-535307F84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Files should be in one folder. They should have one clear “counter” </a:t>
            </a:r>
            <a:r>
              <a:rPr lang="en-US" b="1" dirty="0"/>
              <a:t>N</a:t>
            </a:r>
            <a:r>
              <a:rPr lang="en-US" dirty="0"/>
              <a:t>: for example, [prefix]Rot</a:t>
            </a:r>
            <a:r>
              <a:rPr lang="en-US" b="1" dirty="0"/>
              <a:t>N</a:t>
            </a:r>
            <a:r>
              <a:rPr lang="en-US" dirty="0"/>
              <a:t>.txt in case of Power dependent measurement sets or [prefix]_</a:t>
            </a:r>
            <a:r>
              <a:rPr lang="en-US" b="1" dirty="0"/>
              <a:t>N</a:t>
            </a:r>
            <a:r>
              <a:rPr lang="en-US" dirty="0"/>
              <a:t>[suffix].txt.</a:t>
            </a:r>
          </a:p>
          <a:p>
            <a:r>
              <a:rPr lang="en-US" dirty="0"/>
              <a:t>User should know the number of data points to choose to </a:t>
            </a:r>
            <a:r>
              <a:rPr lang="en-US" dirty="0" err="1"/>
              <a:t>idendify</a:t>
            </a:r>
            <a:r>
              <a:rPr lang="en-US" dirty="0"/>
              <a:t> the zero baseline, as well as shift of the zero-time position.</a:t>
            </a:r>
          </a:p>
          <a:p>
            <a:r>
              <a:rPr lang="en-US" dirty="0"/>
              <a:t>User should know the reference power or temperature.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89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655EB-48FB-6F48-8F8A-32B14760D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2725"/>
            <a:ext cx="121920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The main idea of the program -Equidistant Interpolation (to combine all scans from one measurement set into a 2D Map), done by </a:t>
            </a:r>
            <a:r>
              <a:rPr lang="en-US" dirty="0" err="1"/>
              <a:t>TxtShuffle</a:t>
            </a:r>
            <a:r>
              <a:rPr lang="en-US" dirty="0"/>
              <a:t> and Nematicity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2463F-895E-85FD-AA98-6F595B2B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6348" y="1842754"/>
            <a:ext cx="4428744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Each scan has its own set of positions due to the continuous nature of recording. For a correct plotting (especially important for maps), all separate scans.</a:t>
            </a:r>
          </a:p>
          <a:p>
            <a:r>
              <a:rPr lang="en-US" dirty="0"/>
              <a:t>The goal of these programs is to: </a:t>
            </a:r>
          </a:p>
          <a:p>
            <a:pPr lvl="1"/>
            <a:r>
              <a:rPr lang="en-US" dirty="0"/>
              <a:t>Reorganize the data is a more useful format (S[</a:t>
            </a:r>
            <a:r>
              <a:rPr lang="en-US" dirty="0" err="1"/>
              <a:t>t,P</a:t>
            </a:r>
            <a:r>
              <a:rPr lang="en-US" dirty="0"/>
              <a:t>] or S[</a:t>
            </a:r>
            <a:r>
              <a:rPr lang="en-US" dirty="0" err="1"/>
              <a:t>t,T</a:t>
            </a:r>
            <a:r>
              <a:rPr lang="en-US" dirty="0"/>
              <a:t>] table)</a:t>
            </a:r>
          </a:p>
          <a:p>
            <a:pPr lvl="1"/>
            <a:r>
              <a:rPr lang="en-US" dirty="0"/>
              <a:t>Initial treatment of the data (renormalize, shift zero, attach the correct power \ temperature labels)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806374-B0F2-51D9-F86F-8EEA61FD9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908" y="1808687"/>
            <a:ext cx="3679767" cy="31072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4C78966-44D8-4DE4-5C27-CCB9255024AC}"/>
              </a:ext>
            </a:extLst>
          </p:cNvPr>
          <p:cNvSpPr txBox="1"/>
          <p:nvPr/>
        </p:nvSpPr>
        <p:spPr>
          <a:xfrm>
            <a:off x="113893" y="5186361"/>
            <a:ext cx="3845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files, S</a:t>
            </a:r>
            <a:r>
              <a:rPr lang="en-US" baseline="-25000" dirty="0"/>
              <a:t>i</a:t>
            </a:r>
            <a:r>
              <a:rPr lang="en-US" dirty="0"/>
              <a:t>[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r>
              <a:rPr lang="en-US" dirty="0"/>
              <a:t>] with different time axes </a:t>
            </a:r>
            <a:r>
              <a:rPr lang="en-US" dirty="0" err="1"/>
              <a:t>t</a:t>
            </a:r>
            <a:r>
              <a:rPr lang="en-US" baseline="-25000" dirty="0" err="1"/>
              <a:t>i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37D04D-780C-B4F4-D22B-988B8F6340E5}"/>
              </a:ext>
            </a:extLst>
          </p:cNvPr>
          <p:cNvSpPr txBox="1"/>
          <p:nvPr/>
        </p:nvSpPr>
        <p:spPr>
          <a:xfrm>
            <a:off x="4844635" y="4950468"/>
            <a:ext cx="3290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files* (Ch1, Ch2, Difference), </a:t>
            </a:r>
            <a:r>
              <a:rPr lang="en-US" dirty="0" err="1"/>
              <a:t>S</a:t>
            </a:r>
            <a:r>
              <a:rPr lang="en-US" baseline="-25000" dirty="0" err="1"/>
              <a:t>ij</a:t>
            </a:r>
            <a:r>
              <a:rPr lang="en-US" dirty="0"/>
              <a:t>[t] with same equidistant time axis 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3CBF59-5DDE-E138-6EFF-6D8713271EF0}"/>
              </a:ext>
            </a:extLst>
          </p:cNvPr>
          <p:cNvSpPr txBox="1"/>
          <p:nvPr/>
        </p:nvSpPr>
        <p:spPr>
          <a:xfrm>
            <a:off x="4999197" y="6488668"/>
            <a:ext cx="7192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*main routine produces 3 files, but additional files can be made as well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19BC80E-B33E-C497-D837-5CE8C98C7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3349" y="1923840"/>
            <a:ext cx="1306001" cy="1432973"/>
          </a:xfrm>
          <a:prstGeom prst="rect">
            <a:avLst/>
          </a:prstGeom>
        </p:spPr>
      </p:pic>
      <p:sp>
        <p:nvSpPr>
          <p:cNvPr id="11" name="Arrow: Right 10">
            <a:extLst>
              <a:ext uri="{FF2B5EF4-FFF2-40B4-BE49-F238E27FC236}">
                <a16:creationId xmlns:a16="http://schemas.microsoft.com/office/drawing/2014/main" id="{DCF6BE88-BBE2-2732-5274-F6669BEE08D3}"/>
              </a:ext>
            </a:extLst>
          </p:cNvPr>
          <p:cNvSpPr/>
          <p:nvPr/>
        </p:nvSpPr>
        <p:spPr>
          <a:xfrm>
            <a:off x="4004376" y="2699543"/>
            <a:ext cx="791272" cy="132556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A736C7-A8FE-B5E6-7E9E-5E364E6F8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051" y="1923840"/>
            <a:ext cx="1306001" cy="14329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60699D-5F1C-6AC7-99D2-5293C6CB4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848" y="3370207"/>
            <a:ext cx="1306001" cy="143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89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5EBF7-D3EE-10C7-511A-7234F2F46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format of output of Nematicity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59302-3B1E-EA1F-6861-D5B5AD69B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832" y="1825625"/>
            <a:ext cx="4696968" cy="4351338"/>
          </a:xfrm>
        </p:spPr>
        <p:txBody>
          <a:bodyPr/>
          <a:lstStyle/>
          <a:p>
            <a:r>
              <a:rPr lang="en-US" dirty="0"/>
              <a:t>One output table has </a:t>
            </a:r>
            <a:r>
              <a:rPr lang="en-US" dirty="0">
                <a:solidFill>
                  <a:srgbClr val="FF0000"/>
                </a:solidFill>
              </a:rPr>
              <a:t>1 time delay (X) </a:t>
            </a:r>
            <a:r>
              <a:rPr lang="en-US" dirty="0" err="1">
                <a:solidFill>
                  <a:srgbClr val="FF0000"/>
                </a:solidFill>
              </a:rPr>
              <a:t>coloumn</a:t>
            </a:r>
            <a:r>
              <a:rPr lang="en-US" dirty="0">
                <a:solidFill>
                  <a:srgbClr val="FF0000"/>
                </a:solidFill>
              </a:rPr>
              <a:t> (common time </a:t>
            </a:r>
            <a:r>
              <a:rPr lang="en-US" dirty="0" err="1">
                <a:solidFill>
                  <a:srgbClr val="FF0000"/>
                </a:solidFill>
              </a:rPr>
              <a:t>coloumn</a:t>
            </a:r>
            <a:r>
              <a:rPr lang="en-US" dirty="0">
                <a:solidFill>
                  <a:srgbClr val="FF0000"/>
                </a:solidFill>
              </a:rPr>
              <a:t> for all scans), </a:t>
            </a:r>
            <a:r>
              <a:rPr lang="en-US" dirty="0">
                <a:solidFill>
                  <a:schemeClr val="accent1"/>
                </a:solidFill>
              </a:rPr>
              <a:t>as well as all M scans data (Y)</a:t>
            </a:r>
            <a:r>
              <a:rPr lang="en-US" dirty="0"/>
              <a:t>, </a:t>
            </a:r>
            <a:r>
              <a:rPr lang="en-US" dirty="0">
                <a:solidFill>
                  <a:schemeClr val="accent3"/>
                </a:solidFill>
              </a:rPr>
              <a:t>labeled with the correct power \ temperature (Z)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086DEF-27B0-7966-B58B-1028AF028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16" y="2044700"/>
            <a:ext cx="6258528" cy="381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86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546226-B9D0-6C7C-6D56-A42C82226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9" y="1825625"/>
            <a:ext cx="5853105" cy="43249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C90DBC-DDB3-D57C-29DD-2A7139F4A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 dirty="0" err="1"/>
              <a:t>MainWindow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CA393DC-BC0C-CFDF-A292-28F482E54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/>
          <a:lstStyle/>
          <a:p>
            <a:r>
              <a:rPr lang="en-US" dirty="0" err="1"/>
              <a:t>Colour</a:t>
            </a:r>
            <a:r>
              <a:rPr lang="en-US" dirty="0"/>
              <a:t> boxes show which UI elements impact corresponding axis 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,</a:t>
            </a:r>
            <a:r>
              <a:rPr lang="en-US" dirty="0">
                <a:solidFill>
                  <a:schemeClr val="accent1"/>
                </a:solidFill>
              </a:rPr>
              <a:t>Y</a:t>
            </a:r>
            <a:r>
              <a:rPr lang="en-US" dirty="0"/>
              <a:t>,</a:t>
            </a:r>
            <a:r>
              <a:rPr lang="en-US" dirty="0">
                <a:solidFill>
                  <a:schemeClr val="accent3"/>
                </a:solidFill>
              </a:rPr>
              <a:t>Z</a:t>
            </a:r>
            <a:r>
              <a:rPr lang="en-US" dirty="0"/>
              <a:t>) in the output table. </a:t>
            </a:r>
          </a:p>
          <a:p>
            <a:r>
              <a:rPr lang="en-US" dirty="0"/>
              <a:t>Overview of UI elements is given in the video </a:t>
            </a:r>
            <a:r>
              <a:rPr lang="en-US" b="1" dirty="0" err="1"/>
              <a:t>NematicityOverview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F267F-1588-0AB9-6E7B-412082100148}"/>
              </a:ext>
            </a:extLst>
          </p:cNvPr>
          <p:cNvSpPr/>
          <p:nvPr/>
        </p:nvSpPr>
        <p:spPr>
          <a:xfrm>
            <a:off x="168378" y="2888678"/>
            <a:ext cx="2217421" cy="13493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9E4A70-6923-0E4C-B964-B8806B9A871E}"/>
              </a:ext>
            </a:extLst>
          </p:cNvPr>
          <p:cNvSpPr/>
          <p:nvPr/>
        </p:nvSpPr>
        <p:spPr>
          <a:xfrm>
            <a:off x="2880360" y="3344321"/>
            <a:ext cx="1637381" cy="97164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A3A2B4-ACD3-EAAB-8732-BB4FCF65F5C6}"/>
              </a:ext>
            </a:extLst>
          </p:cNvPr>
          <p:cNvSpPr/>
          <p:nvPr/>
        </p:nvSpPr>
        <p:spPr>
          <a:xfrm>
            <a:off x="168377" y="3091084"/>
            <a:ext cx="2217422" cy="1349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A6BFD9-5044-30A0-E798-EC3D18702504}"/>
              </a:ext>
            </a:extLst>
          </p:cNvPr>
          <p:cNvSpPr/>
          <p:nvPr/>
        </p:nvSpPr>
        <p:spPr>
          <a:xfrm>
            <a:off x="168377" y="3293490"/>
            <a:ext cx="2217421" cy="13493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E655FB-08AD-216E-70E3-DD140E5B7D14}"/>
              </a:ext>
            </a:extLst>
          </p:cNvPr>
          <p:cNvSpPr/>
          <p:nvPr/>
        </p:nvSpPr>
        <p:spPr>
          <a:xfrm>
            <a:off x="104369" y="4086668"/>
            <a:ext cx="2281429" cy="613347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9A9395-1296-D51C-FD53-3C07B3E125AE}"/>
              </a:ext>
            </a:extLst>
          </p:cNvPr>
          <p:cNvSpPr/>
          <p:nvPr/>
        </p:nvSpPr>
        <p:spPr>
          <a:xfrm>
            <a:off x="2880360" y="5449824"/>
            <a:ext cx="1271017" cy="47244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366091-3F7C-6CD8-701E-E5027F3159E9}"/>
              </a:ext>
            </a:extLst>
          </p:cNvPr>
          <p:cNvSpPr/>
          <p:nvPr/>
        </p:nvSpPr>
        <p:spPr>
          <a:xfrm>
            <a:off x="2583573" y="3054286"/>
            <a:ext cx="1403212" cy="2900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78131ED-86D5-5787-2979-5806838B4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59" y="1754696"/>
            <a:ext cx="5853105" cy="43249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EE8477-42F9-0C49-1AC7-8FF07220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Workflow (Power Dependent Measurements)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88C40-0CEB-72A4-52D4-44C048051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142" y="1825625"/>
            <a:ext cx="5456658" cy="435133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Select any “</a:t>
            </a:r>
            <a:r>
              <a:rPr lang="en-US" dirty="0" err="1"/>
              <a:t>AveragedRot</a:t>
            </a:r>
            <a:r>
              <a:rPr lang="en-US" dirty="0"/>
              <a:t>” file. Change the Path to file, so the first textbox is prefix, and the second textbox is suffix (</a:t>
            </a:r>
            <a:r>
              <a:rPr lang="en-US" b="1" dirty="0"/>
              <a:t>Empty in case of power dep measurements!</a:t>
            </a:r>
            <a:r>
              <a:rPr lang="en-US" dirty="0"/>
              <a:t>).</a:t>
            </a:r>
          </a:p>
          <a:p>
            <a:pPr marL="514350" indent="-514350">
              <a:buAutoNum type="arabicPeriod"/>
            </a:pPr>
            <a:r>
              <a:rPr lang="en-US" dirty="0"/>
              <a:t>Enter the first file counter, and number of files.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Enter the number of points with negative delay for </a:t>
            </a:r>
            <a:r>
              <a:rPr lang="en-US" dirty="0" err="1"/>
              <a:t>dR</a:t>
            </a:r>
            <a:r>
              <a:rPr lang="en-US" dirty="0"/>
              <a:t>/R calculation \ noise </a:t>
            </a:r>
            <a:r>
              <a:rPr lang="en-US" dirty="0" err="1"/>
              <a:t>substraction</a:t>
            </a:r>
            <a:r>
              <a:rPr lang="en-US" dirty="0"/>
              <a:t>. If needed, shift “0” time delay position.</a:t>
            </a:r>
          </a:p>
          <a:p>
            <a:pPr marL="514350" indent="-514350">
              <a:buAutoNum type="arabicPeriod"/>
            </a:pPr>
            <a:r>
              <a:rPr lang="en-US" dirty="0"/>
              <a:t>Enter the power information (convert to fluence if needed)</a:t>
            </a:r>
          </a:p>
          <a:p>
            <a:pPr marL="514350" indent="-514350">
              <a:buAutoNum type="arabicPeriod"/>
            </a:pPr>
            <a:r>
              <a:rPr lang="en-US" dirty="0"/>
              <a:t>Choose the processing option (R, </a:t>
            </a:r>
            <a:r>
              <a:rPr lang="en-US" dirty="0" err="1"/>
              <a:t>dR</a:t>
            </a:r>
            <a:r>
              <a:rPr lang="en-US" dirty="0"/>
              <a:t>, </a:t>
            </a:r>
            <a:r>
              <a:rPr lang="en-US" dirty="0" err="1"/>
              <a:t>dR</a:t>
            </a:r>
            <a:r>
              <a:rPr lang="en-US" dirty="0"/>
              <a:t>/R).</a:t>
            </a:r>
          </a:p>
          <a:p>
            <a:pPr marL="514350" indent="-514350">
              <a:buAutoNum type="arabicPeriod"/>
            </a:pPr>
            <a:r>
              <a:rPr lang="en-US" dirty="0"/>
              <a:t>Open files.</a:t>
            </a:r>
          </a:p>
          <a:p>
            <a:pPr marL="514350" indent="-514350">
              <a:buAutoNum type="arabicPeriod"/>
            </a:pPr>
            <a:r>
              <a:rPr lang="en-US" dirty="0"/>
              <a:t>Choose with or without X ( without -  for </a:t>
            </a:r>
            <a:r>
              <a:rPr lang="en-US" dirty="0" err="1"/>
              <a:t>IgorPro</a:t>
            </a:r>
            <a:r>
              <a:rPr lang="en-US" dirty="0"/>
              <a:t>). </a:t>
            </a:r>
            <a:r>
              <a:rPr lang="en-US" b="1" dirty="0"/>
              <a:t>Equal distances – equidistant regression – should be ON! </a:t>
            </a:r>
            <a:r>
              <a:rPr lang="en-US" dirty="0"/>
              <a:t>Click “Save new file (regression).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NematicityPowerRoutine</a:t>
            </a:r>
            <a:endParaRPr lang="en-US" b="1" dirty="0"/>
          </a:p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86081" y="2249806"/>
            <a:ext cx="5811061" cy="226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E73266-4A0F-8139-7641-42FC3229D83E}"/>
              </a:ext>
            </a:extLst>
          </p:cNvPr>
          <p:cNvSpPr/>
          <p:nvPr/>
        </p:nvSpPr>
        <p:spPr>
          <a:xfrm>
            <a:off x="86080" y="2476500"/>
            <a:ext cx="5811061" cy="226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DE01FC-F320-C74E-5EDF-B4B1674C66A1}"/>
              </a:ext>
            </a:extLst>
          </p:cNvPr>
          <p:cNvSpPr/>
          <p:nvPr/>
        </p:nvSpPr>
        <p:spPr>
          <a:xfrm>
            <a:off x="86081" y="2774123"/>
            <a:ext cx="2314220" cy="4172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64473B-507A-0D3A-F5C4-7CE69855D791}"/>
              </a:ext>
            </a:extLst>
          </p:cNvPr>
          <p:cNvSpPr/>
          <p:nvPr/>
        </p:nvSpPr>
        <p:spPr>
          <a:xfrm>
            <a:off x="2505430" y="2774122"/>
            <a:ext cx="2504719" cy="14930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531D97-CAAB-33EA-DF1A-6BABE5BDEC8F}"/>
              </a:ext>
            </a:extLst>
          </p:cNvPr>
          <p:cNvSpPr/>
          <p:nvPr/>
        </p:nvSpPr>
        <p:spPr>
          <a:xfrm>
            <a:off x="86080" y="3960304"/>
            <a:ext cx="2418639" cy="6402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         5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BB2CCA-C2E4-66C3-2A5C-E8C21E94D498}"/>
              </a:ext>
            </a:extLst>
          </p:cNvPr>
          <p:cNvSpPr/>
          <p:nvPr/>
        </p:nvSpPr>
        <p:spPr>
          <a:xfrm>
            <a:off x="5085540" y="2644553"/>
            <a:ext cx="811601" cy="4172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         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8520E4-E5DC-B3B5-B6C9-86A05D71EB11}"/>
              </a:ext>
            </a:extLst>
          </p:cNvPr>
          <p:cNvSpPr/>
          <p:nvPr/>
        </p:nvSpPr>
        <p:spPr>
          <a:xfrm>
            <a:off x="65059" y="4671504"/>
            <a:ext cx="2335242" cy="997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         7</a:t>
            </a:r>
          </a:p>
        </p:txBody>
      </p:sp>
    </p:spTree>
    <p:extLst>
      <p:ext uri="{BB962C8B-B14F-4D97-AF65-F5344CB8AC3E}">
        <p14:creationId xmlns:p14="http://schemas.microsoft.com/office/powerpoint/2010/main" val="2638867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9ED884-9133-132A-F307-E006BE600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81" y="1761617"/>
            <a:ext cx="5853105" cy="43249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37B145-877A-1D82-B146-E2E1BDB0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Workflow (Temperature Dependent Measurements)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E8D02-8B7E-62C9-3917-B050D8AC0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142" y="1825625"/>
            <a:ext cx="5456658" cy="435133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Select any “</a:t>
            </a:r>
            <a:r>
              <a:rPr lang="en-US" dirty="0" err="1"/>
              <a:t>AveragedRot</a:t>
            </a:r>
            <a:r>
              <a:rPr lang="en-US" dirty="0"/>
              <a:t>” file. Change the Path to file, so the first textbox is prefix, and the second textbox is suffix (without .txt).</a:t>
            </a:r>
          </a:p>
          <a:p>
            <a:pPr marL="514350" indent="-514350">
              <a:buAutoNum type="arabicPeriod"/>
            </a:pPr>
            <a:r>
              <a:rPr lang="en-US" dirty="0"/>
              <a:t>Enter the first file counter, and number of files.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Enter the number of points with negative delay for </a:t>
            </a:r>
            <a:r>
              <a:rPr lang="en-US" dirty="0" err="1"/>
              <a:t>dR</a:t>
            </a:r>
            <a:r>
              <a:rPr lang="en-US" dirty="0"/>
              <a:t>/R calculation \ noise </a:t>
            </a:r>
            <a:r>
              <a:rPr lang="en-US" dirty="0" err="1"/>
              <a:t>substraction</a:t>
            </a:r>
            <a:r>
              <a:rPr lang="en-US" dirty="0"/>
              <a:t>. If needed, shift “0” time delay position.</a:t>
            </a:r>
          </a:p>
          <a:p>
            <a:pPr marL="514350" indent="-514350">
              <a:buAutoNum type="arabicPeriod"/>
            </a:pPr>
            <a:r>
              <a:rPr lang="en-US" dirty="0"/>
              <a:t>the temperature information </a:t>
            </a:r>
          </a:p>
          <a:p>
            <a:pPr marL="514350" indent="-514350">
              <a:buAutoNum type="arabicPeriod"/>
            </a:pPr>
            <a:r>
              <a:rPr lang="en-US" dirty="0"/>
              <a:t>Choose the processing option (R, </a:t>
            </a:r>
            <a:r>
              <a:rPr lang="en-US" dirty="0" err="1"/>
              <a:t>dR</a:t>
            </a:r>
            <a:r>
              <a:rPr lang="en-US" dirty="0"/>
              <a:t>, </a:t>
            </a:r>
            <a:r>
              <a:rPr lang="en-US" dirty="0" err="1"/>
              <a:t>dR</a:t>
            </a:r>
            <a:r>
              <a:rPr lang="en-US" dirty="0"/>
              <a:t>/R).</a:t>
            </a:r>
          </a:p>
          <a:p>
            <a:pPr marL="514350" indent="-514350">
              <a:buAutoNum type="arabicPeriod"/>
            </a:pPr>
            <a:r>
              <a:rPr lang="en-US" dirty="0"/>
              <a:t>Open files.</a:t>
            </a:r>
          </a:p>
          <a:p>
            <a:pPr marL="514350" indent="-514350">
              <a:buAutoNum type="arabicPeriod"/>
            </a:pPr>
            <a:r>
              <a:rPr lang="en-US" dirty="0"/>
              <a:t>Choose with or without X ( without -  for </a:t>
            </a:r>
            <a:r>
              <a:rPr lang="en-US" dirty="0" err="1"/>
              <a:t>IgorPro</a:t>
            </a:r>
            <a:r>
              <a:rPr lang="en-US" dirty="0"/>
              <a:t>). </a:t>
            </a:r>
            <a:r>
              <a:rPr lang="en-US" b="1" dirty="0"/>
              <a:t>Equal distances – equidistant regression – should be ON! </a:t>
            </a:r>
            <a:r>
              <a:rPr lang="en-US" dirty="0"/>
              <a:t>Click “Save new file (regression).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NematicityTempRoutine</a:t>
            </a:r>
            <a:endParaRPr lang="en-US" b="1" dirty="0"/>
          </a:p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86081" y="2249806"/>
            <a:ext cx="5811061" cy="226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E73266-4A0F-8139-7641-42FC3229D83E}"/>
              </a:ext>
            </a:extLst>
          </p:cNvPr>
          <p:cNvSpPr/>
          <p:nvPr/>
        </p:nvSpPr>
        <p:spPr>
          <a:xfrm>
            <a:off x="86080" y="2476500"/>
            <a:ext cx="5811061" cy="226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DE01FC-F320-C74E-5EDF-B4B1674C66A1}"/>
              </a:ext>
            </a:extLst>
          </p:cNvPr>
          <p:cNvSpPr/>
          <p:nvPr/>
        </p:nvSpPr>
        <p:spPr>
          <a:xfrm>
            <a:off x="86081" y="2774123"/>
            <a:ext cx="2314220" cy="4172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64473B-507A-0D3A-F5C4-7CE69855D791}"/>
              </a:ext>
            </a:extLst>
          </p:cNvPr>
          <p:cNvSpPr/>
          <p:nvPr/>
        </p:nvSpPr>
        <p:spPr>
          <a:xfrm>
            <a:off x="2503982" y="4498847"/>
            <a:ext cx="2863546" cy="15877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531D97-CAAB-33EA-DF1A-6BABE5BDEC8F}"/>
              </a:ext>
            </a:extLst>
          </p:cNvPr>
          <p:cNvSpPr/>
          <p:nvPr/>
        </p:nvSpPr>
        <p:spPr>
          <a:xfrm>
            <a:off x="86080" y="3960304"/>
            <a:ext cx="2418639" cy="6402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         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BB2CCA-C2E4-66C3-2A5C-E8C21E94D498}"/>
              </a:ext>
            </a:extLst>
          </p:cNvPr>
          <p:cNvSpPr/>
          <p:nvPr/>
        </p:nvSpPr>
        <p:spPr>
          <a:xfrm>
            <a:off x="5085540" y="2644553"/>
            <a:ext cx="811601" cy="4172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         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8520E4-E5DC-B3B5-B6C9-86A05D71EB11}"/>
              </a:ext>
            </a:extLst>
          </p:cNvPr>
          <p:cNvSpPr/>
          <p:nvPr/>
        </p:nvSpPr>
        <p:spPr>
          <a:xfrm>
            <a:off x="86080" y="4671504"/>
            <a:ext cx="2314221" cy="997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FF0000"/>
                </a:solidFill>
              </a:rPr>
              <a:t>                                                                                                                     7</a:t>
            </a:r>
          </a:p>
        </p:txBody>
      </p:sp>
    </p:spTree>
    <p:extLst>
      <p:ext uri="{BB962C8B-B14F-4D97-AF65-F5344CB8AC3E}">
        <p14:creationId xmlns:p14="http://schemas.microsoft.com/office/powerpoint/2010/main" val="63174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629</Words>
  <Application>Microsoft Office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Two channel measurement processing using Nematicity</vt:lpstr>
      <vt:lpstr>Preparation of the files</vt:lpstr>
      <vt:lpstr>The main idea of the program -Equidistant Interpolation (to combine all scans from one measurement set into a 2D Map), done by TxtShuffle and Nematicity</vt:lpstr>
      <vt:lpstr>Typical format of output of Nematicity</vt:lpstr>
      <vt:lpstr>Overview of the MainWindow</vt:lpstr>
      <vt:lpstr>Main Workflow (Power Dependent Measurements)</vt:lpstr>
      <vt:lpstr>Main Workflow (Temperature Dependent Measurements)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Bartenev</dc:creator>
  <cp:lastModifiedBy>Alexander Bartenev</cp:lastModifiedBy>
  <cp:revision>7</cp:revision>
  <dcterms:created xsi:type="dcterms:W3CDTF">2026-04-08T17:26:03Z</dcterms:created>
  <dcterms:modified xsi:type="dcterms:W3CDTF">2026-04-09T23:59:50Z</dcterms:modified>
</cp:coreProperties>
</file>