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4" r:id="rId7"/>
    <p:sldId id="265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BB3F-ADEE-1132-4C4B-E69B28E0B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529A45-C90B-B4B8-FDD9-03F24A09F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571AA-CA48-8209-9E2F-DD09C8AD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0425C-6786-8B0A-FC09-09714AF4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9CE24-8338-E16A-6E49-4C71F5052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65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36921-90D3-CFF1-6097-EB29F7C3A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2AF9C5-9AEF-F69F-13AB-66FB838DD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885A3-9FDF-6478-382D-8CFAB456D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EFBEA-3D18-1621-6356-C1F79532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2BAE2-E054-66DB-FAE4-AA20253F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2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CE062F-FDE3-409D-CF5F-9CD490F12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2186C1-C27C-025E-1C71-F8318E751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292A4-C2C5-C98B-4715-E19E70474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03F12-D0FE-C76B-5D7C-2D8303CA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B2482-7D60-45EB-7D21-8C7F45F91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8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B1211-633D-AB96-9C0F-E32EAB19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1E259-15A3-DFAF-AAE0-E58AB8E6E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5A20E-BE6E-2F3F-C3BD-049826AE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DA90F-071F-07CC-4581-CACF829BE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DC5E5-0C42-0F96-668E-2A8261D32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8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78A79-10C4-F7CF-24A9-8389BA2D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3D37E-9CA4-2C48-82F6-0CF94672A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0C79-73C4-A903-994E-BAF6E6506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533B2-7C00-EA9B-A22A-C3C48B3E6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2943A-C02E-7D5A-37B1-445BAD088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2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14038-6727-CEE8-D0AF-E47823BAE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29412-564C-0AD2-4D89-4CD2F4148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5A7494-8515-0B04-6EB3-12EBD007E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D096E-F4DA-5E8E-EE79-C7951CDC1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8BA75-F743-A738-6881-B8AE4E922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49CD-00F2-375C-4641-BB3F5D78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7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2A56B-9507-1B86-5B62-8927192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6C9D9-A21B-6F58-0756-73A18A345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4356A4-EA6C-6A72-2200-1C603FEDC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96D1E-610C-0E37-4E01-700095280B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77434-A164-112C-D580-5360B6F63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54613F-28A1-149B-334A-CCD6B5CE2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1F9355-471C-22EB-5BEB-F88EC905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AEB868-1038-17E8-9C99-A68D18AF6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4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92DD-194A-880D-B3A7-1396351EC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26530E-7CAE-32E0-476F-6E52FAC8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AAC66-8BC3-1F19-498D-11CC2640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625963-2C87-4849-509E-B845F9D5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6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AFC6F8-503C-C98F-C7CC-26A22FC95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815C97-4C81-1430-E642-B11BE5F8C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61640-22E1-9995-1737-FA7EA9BF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5A84D-B919-7D1C-5011-4B5427594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A8839-0AAE-E2DB-5453-F653A516E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AF2C24-C062-5DAE-355B-56C6B4593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65E17-17F0-069A-6450-83D0001F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05C116-9117-912D-1A82-FCEC4C1A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2014C-AFED-298F-96F9-A57DEFE45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7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B4F61-3F10-B693-6F49-7AF2DE8E7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69119D-55D8-294F-8541-387729F93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7EFF3-346C-FF08-C525-F238D2AC4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4ED7A-8ADC-C77E-2F03-F31E3C5F3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EE90C7-A211-7916-0053-0E97D159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6BF687-DB40-3797-D6B0-5782F01C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0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BABE6D-6D63-8CF4-DEA2-8296EF87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23A08-0A06-4041-2E18-2A2B1C1A2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7C947-DDD6-01DF-0F28-EE76FC6DD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03A8F1-FA29-4679-A6E4-B834E835824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55767-8A12-BDFD-1AB5-1ABAA19CA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0F56D-B945-0760-4640-446BF4386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003DCC-D19A-484E-8C1A-A88E9B55C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9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90879-7F0E-48BA-83B0-28C37FC50F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One channel measurement processing using </a:t>
            </a:r>
            <a:r>
              <a:rPr lang="en-US" dirty="0" err="1"/>
              <a:t>TxtShuffle</a:t>
            </a:r>
            <a:r>
              <a:rPr lang="en-US" dirty="0"/>
              <a:t> ( or </a:t>
            </a:r>
            <a:r>
              <a:rPr lang="en-US" dirty="0" err="1"/>
              <a:t>TextShuffleByT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4505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B5FE6-2BA5-7192-8DB1-7E2855691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 of the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38DF8-F2D7-B243-6B84-DFF830C13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Files should be in one folder. They should have one clear “counter” </a:t>
            </a:r>
            <a:r>
              <a:rPr lang="en-US" b="1" dirty="0"/>
              <a:t>N</a:t>
            </a:r>
            <a:r>
              <a:rPr lang="en-US" dirty="0"/>
              <a:t>: for example, [prefix]Rot</a:t>
            </a:r>
            <a:r>
              <a:rPr lang="en-US" b="1" dirty="0"/>
              <a:t>N</a:t>
            </a:r>
            <a:r>
              <a:rPr lang="en-US" dirty="0"/>
              <a:t>.txt in case of Power dependent measurement sets or [prefix]_</a:t>
            </a:r>
            <a:r>
              <a:rPr lang="en-US" b="1" dirty="0"/>
              <a:t>N</a:t>
            </a:r>
            <a:r>
              <a:rPr lang="en-US" dirty="0"/>
              <a:t>[suffix].txt.</a:t>
            </a:r>
          </a:p>
          <a:p>
            <a:r>
              <a:rPr lang="en-US" dirty="0"/>
              <a:t>User should know the number of data points to choose to </a:t>
            </a:r>
            <a:r>
              <a:rPr lang="en-US" dirty="0" err="1"/>
              <a:t>idendify</a:t>
            </a:r>
            <a:r>
              <a:rPr lang="en-US" dirty="0"/>
              <a:t> the zero baseline, as well as shift of the zero-time position.</a:t>
            </a:r>
          </a:p>
          <a:p>
            <a:r>
              <a:rPr lang="en-US" dirty="0"/>
              <a:t>User should know the reference power or temperature.</a:t>
            </a:r>
          </a:p>
        </p:txBody>
      </p:sp>
    </p:spTree>
    <p:extLst>
      <p:ext uri="{BB962C8B-B14F-4D97-AF65-F5344CB8AC3E}">
        <p14:creationId xmlns:p14="http://schemas.microsoft.com/office/powerpoint/2010/main" val="183343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655EB-48FB-6F48-8F8A-32B14760D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2725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The main idea of the program -Equidistant Interpolation (to combine all scans from one measurement set into a 2D Map), done by </a:t>
            </a:r>
            <a:r>
              <a:rPr lang="en-US" dirty="0" err="1"/>
              <a:t>TxtShuffle</a:t>
            </a:r>
            <a:r>
              <a:rPr lang="en-US" dirty="0"/>
              <a:t> and Nematicity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2463F-895E-85FD-AA98-6F595B2B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6348" y="1842754"/>
            <a:ext cx="4428744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Each scan has its own set of positions due to the continuous nature of recording. For a correct plotting (especially important for maps), all separate scans.</a:t>
            </a:r>
          </a:p>
          <a:p>
            <a:r>
              <a:rPr lang="en-US" dirty="0"/>
              <a:t>The goal of these programs is to: </a:t>
            </a:r>
          </a:p>
          <a:p>
            <a:pPr lvl="1"/>
            <a:r>
              <a:rPr lang="en-US" dirty="0"/>
              <a:t>Reorganize the data is a more useful format (S[</a:t>
            </a:r>
            <a:r>
              <a:rPr lang="en-US" dirty="0" err="1"/>
              <a:t>t,P</a:t>
            </a:r>
            <a:r>
              <a:rPr lang="en-US" dirty="0"/>
              <a:t>] or S[</a:t>
            </a:r>
            <a:r>
              <a:rPr lang="en-US" dirty="0" err="1"/>
              <a:t>t,T</a:t>
            </a:r>
            <a:r>
              <a:rPr lang="en-US" dirty="0"/>
              <a:t>] table)</a:t>
            </a:r>
          </a:p>
          <a:p>
            <a:pPr lvl="1"/>
            <a:r>
              <a:rPr lang="en-US" dirty="0"/>
              <a:t>Initial treatment of the data (renormalize, shift zero, attach the correct power \ temperature labels)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806374-B0F2-51D9-F86F-8EEA61FD9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908" y="1808687"/>
            <a:ext cx="3679767" cy="31072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4C78966-44D8-4DE4-5C27-CCB9255024AC}"/>
              </a:ext>
            </a:extLst>
          </p:cNvPr>
          <p:cNvSpPr txBox="1"/>
          <p:nvPr/>
        </p:nvSpPr>
        <p:spPr>
          <a:xfrm>
            <a:off x="113893" y="5186361"/>
            <a:ext cx="3845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files, S</a:t>
            </a:r>
            <a:r>
              <a:rPr lang="en-US" baseline="-25000" dirty="0"/>
              <a:t>i</a:t>
            </a:r>
            <a:r>
              <a:rPr lang="en-US" dirty="0"/>
              <a:t>[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] with different time axes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37D04D-780C-B4F4-D22B-988B8F6340E5}"/>
              </a:ext>
            </a:extLst>
          </p:cNvPr>
          <p:cNvSpPr txBox="1"/>
          <p:nvPr/>
        </p:nvSpPr>
        <p:spPr>
          <a:xfrm>
            <a:off x="4844635" y="4950468"/>
            <a:ext cx="3290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file*, </a:t>
            </a:r>
            <a:r>
              <a:rPr lang="en-US" dirty="0" err="1"/>
              <a:t>S</a:t>
            </a:r>
            <a:r>
              <a:rPr lang="en-US" baseline="-25000" dirty="0" err="1"/>
              <a:t>ij</a:t>
            </a:r>
            <a:r>
              <a:rPr lang="en-US" dirty="0"/>
              <a:t>[t] with same equidistant time axis 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3CBF59-5DDE-E138-6EFF-6D8713271EF0}"/>
              </a:ext>
            </a:extLst>
          </p:cNvPr>
          <p:cNvSpPr txBox="1"/>
          <p:nvPr/>
        </p:nvSpPr>
        <p:spPr>
          <a:xfrm>
            <a:off x="5222913" y="6488668"/>
            <a:ext cx="6701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*1 file for 1 </a:t>
            </a:r>
            <a:r>
              <a:rPr lang="en-US" dirty="0" err="1"/>
              <a:t>ch</a:t>
            </a:r>
            <a:r>
              <a:rPr lang="en-US" dirty="0"/>
              <a:t> measurements / 3 main files for 2 </a:t>
            </a:r>
            <a:r>
              <a:rPr lang="en-US" dirty="0" err="1"/>
              <a:t>ch</a:t>
            </a:r>
            <a:r>
              <a:rPr lang="en-US" dirty="0"/>
              <a:t> measurements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9BC80E-B33E-C497-D837-5CE8C98C7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3349" y="1923840"/>
            <a:ext cx="2743583" cy="3010320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DCF6BE88-BBE2-2732-5274-F6669BEE08D3}"/>
              </a:ext>
            </a:extLst>
          </p:cNvPr>
          <p:cNvSpPr/>
          <p:nvPr/>
        </p:nvSpPr>
        <p:spPr>
          <a:xfrm>
            <a:off x="4004376" y="2699543"/>
            <a:ext cx="791272" cy="132556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89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5EBF7-D3EE-10C7-511A-7234F2F46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format of output of </a:t>
            </a:r>
            <a:r>
              <a:rPr lang="en-US" dirty="0" err="1"/>
              <a:t>TxtShuffle</a:t>
            </a:r>
            <a:r>
              <a:rPr lang="en-US" dirty="0"/>
              <a:t> \ </a:t>
            </a:r>
            <a:r>
              <a:rPr lang="en-US" dirty="0" err="1"/>
              <a:t>TextShuffleByT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59302-3B1E-EA1F-6861-D5B5AD69B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832" y="1825625"/>
            <a:ext cx="4696968" cy="4351338"/>
          </a:xfrm>
        </p:spPr>
        <p:txBody>
          <a:bodyPr/>
          <a:lstStyle/>
          <a:p>
            <a:r>
              <a:rPr lang="en-US" dirty="0"/>
              <a:t>One output table has </a:t>
            </a:r>
            <a:r>
              <a:rPr lang="en-US" dirty="0">
                <a:solidFill>
                  <a:srgbClr val="FF0000"/>
                </a:solidFill>
              </a:rPr>
              <a:t>1 time delay (X) </a:t>
            </a:r>
            <a:r>
              <a:rPr lang="en-US" dirty="0" err="1">
                <a:solidFill>
                  <a:srgbClr val="FF0000"/>
                </a:solidFill>
              </a:rPr>
              <a:t>coloumn</a:t>
            </a:r>
            <a:r>
              <a:rPr lang="en-US" dirty="0">
                <a:solidFill>
                  <a:srgbClr val="FF0000"/>
                </a:solidFill>
              </a:rPr>
              <a:t> (common time </a:t>
            </a:r>
            <a:r>
              <a:rPr lang="en-US" dirty="0" err="1">
                <a:solidFill>
                  <a:srgbClr val="FF0000"/>
                </a:solidFill>
              </a:rPr>
              <a:t>coloumn</a:t>
            </a:r>
            <a:r>
              <a:rPr lang="en-US" dirty="0">
                <a:solidFill>
                  <a:srgbClr val="FF0000"/>
                </a:solidFill>
              </a:rPr>
              <a:t> for all scans), </a:t>
            </a:r>
            <a:r>
              <a:rPr lang="en-US" dirty="0">
                <a:solidFill>
                  <a:schemeClr val="accent1"/>
                </a:solidFill>
              </a:rPr>
              <a:t>as well as all M scans data (Y)</a:t>
            </a:r>
            <a:r>
              <a:rPr lang="en-US" dirty="0"/>
              <a:t>, </a:t>
            </a:r>
            <a:r>
              <a:rPr lang="en-US" dirty="0">
                <a:solidFill>
                  <a:schemeClr val="accent3"/>
                </a:solidFill>
              </a:rPr>
              <a:t>labeled with the correct power \ temperature (Z)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086DEF-27B0-7966-B58B-1028AF028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16" y="2044700"/>
            <a:ext cx="6258528" cy="381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86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90DBC-DDB3-D57C-29DD-2A7139F4A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 dirty="0" err="1"/>
              <a:t>MainWindow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CA393DC-BC0C-CFDF-A292-28F482E54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9872" y="1825625"/>
            <a:ext cx="3611880" cy="4351338"/>
          </a:xfrm>
        </p:spPr>
        <p:txBody>
          <a:bodyPr>
            <a:normAutofit/>
          </a:bodyPr>
          <a:lstStyle/>
          <a:p>
            <a:r>
              <a:rPr lang="en-US" dirty="0" err="1"/>
              <a:t>Colour</a:t>
            </a:r>
            <a:r>
              <a:rPr lang="en-US" dirty="0"/>
              <a:t> boxes show which UI elements impact corresponding axis 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,</a:t>
            </a:r>
            <a:r>
              <a:rPr lang="en-US" dirty="0">
                <a:solidFill>
                  <a:schemeClr val="accent1"/>
                </a:solidFill>
              </a:rPr>
              <a:t>Y</a:t>
            </a:r>
            <a:r>
              <a:rPr lang="en-US" dirty="0"/>
              <a:t>,</a:t>
            </a:r>
            <a:r>
              <a:rPr lang="en-US" dirty="0">
                <a:solidFill>
                  <a:schemeClr val="accent3"/>
                </a:solidFill>
              </a:rPr>
              <a:t>Z</a:t>
            </a:r>
            <a:r>
              <a:rPr lang="en-US" dirty="0"/>
              <a:t>) in the output table. </a:t>
            </a:r>
          </a:p>
          <a:p>
            <a:r>
              <a:rPr lang="en-US" dirty="0"/>
              <a:t>Detailed explanation of all UI elements is given in the video </a:t>
            </a:r>
            <a:r>
              <a:rPr lang="en-US" b="1" dirty="0" err="1"/>
              <a:t>TxtShuffleOverview</a:t>
            </a:r>
            <a:endParaRPr lang="en-US" b="1" dirty="0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A8B4787-CD80-9539-11BE-12CAD6755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468" y="1966913"/>
            <a:ext cx="7755321" cy="356711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2AB270A-ABEF-6CB6-C9F9-F4D2DAEF180A}"/>
              </a:ext>
            </a:extLst>
          </p:cNvPr>
          <p:cNvSpPr/>
          <p:nvPr/>
        </p:nvSpPr>
        <p:spPr>
          <a:xfrm>
            <a:off x="194468" y="2404872"/>
            <a:ext cx="2045812" cy="53949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9F267F-1588-0AB9-6E7B-412082100148}"/>
              </a:ext>
            </a:extLst>
          </p:cNvPr>
          <p:cNvSpPr/>
          <p:nvPr/>
        </p:nvSpPr>
        <p:spPr>
          <a:xfrm>
            <a:off x="3813048" y="3023616"/>
            <a:ext cx="2066544" cy="3322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6971A0-E0E4-0A94-E802-EF425C712A0A}"/>
              </a:ext>
            </a:extLst>
          </p:cNvPr>
          <p:cNvSpPr/>
          <p:nvPr/>
        </p:nvSpPr>
        <p:spPr>
          <a:xfrm>
            <a:off x="6653784" y="2566416"/>
            <a:ext cx="1296005" cy="53949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E84A3F-45AC-FFC7-EA1B-83DE9F439D4A}"/>
              </a:ext>
            </a:extLst>
          </p:cNvPr>
          <p:cNvSpPr/>
          <p:nvPr/>
        </p:nvSpPr>
        <p:spPr>
          <a:xfrm>
            <a:off x="6477000" y="4218432"/>
            <a:ext cx="1472789" cy="3261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9E4A70-6923-0E4C-B964-B8806B9A871E}"/>
              </a:ext>
            </a:extLst>
          </p:cNvPr>
          <p:cNvSpPr/>
          <p:nvPr/>
        </p:nvSpPr>
        <p:spPr>
          <a:xfrm>
            <a:off x="4846320" y="2510028"/>
            <a:ext cx="1637381" cy="51358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92E2C1-6E58-0A9F-D28E-38B0863F7107}"/>
              </a:ext>
            </a:extLst>
          </p:cNvPr>
          <p:cNvSpPr/>
          <p:nvPr/>
        </p:nvSpPr>
        <p:spPr>
          <a:xfrm>
            <a:off x="6483701" y="3100387"/>
            <a:ext cx="1466090" cy="32613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A31FAE-F033-C482-1024-0AD10D2C4579}"/>
              </a:ext>
            </a:extLst>
          </p:cNvPr>
          <p:cNvSpPr/>
          <p:nvPr/>
        </p:nvSpPr>
        <p:spPr>
          <a:xfrm>
            <a:off x="6483700" y="4626865"/>
            <a:ext cx="1466090" cy="90716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A3A2B4-ACD3-EAAB-8732-BB4FCF65F5C6}"/>
              </a:ext>
            </a:extLst>
          </p:cNvPr>
          <p:cNvSpPr/>
          <p:nvPr/>
        </p:nvSpPr>
        <p:spPr>
          <a:xfrm>
            <a:off x="3691732" y="3429000"/>
            <a:ext cx="1466090" cy="2030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83D0CB-D689-C88F-248C-4F06DF79053C}"/>
              </a:ext>
            </a:extLst>
          </p:cNvPr>
          <p:cNvSpPr/>
          <p:nvPr/>
        </p:nvSpPr>
        <p:spPr>
          <a:xfrm>
            <a:off x="2081935" y="3632073"/>
            <a:ext cx="3462225" cy="3322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EB3A63-C817-F743-7808-3A502AF5B31C}"/>
              </a:ext>
            </a:extLst>
          </p:cNvPr>
          <p:cNvSpPr/>
          <p:nvPr/>
        </p:nvSpPr>
        <p:spPr>
          <a:xfrm>
            <a:off x="6480349" y="3460050"/>
            <a:ext cx="1466090" cy="69703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E8477-42F9-0C49-1AC7-8FF07220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Workflow (Power Dependent Measurements)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88C40-0CEB-72A4-52D4-44C048051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8150" y="1825624"/>
            <a:ext cx="4133850" cy="4794631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Select any “</a:t>
            </a:r>
            <a:r>
              <a:rPr lang="en-US" dirty="0" err="1"/>
              <a:t>AveragedRot</a:t>
            </a:r>
            <a:r>
              <a:rPr lang="en-US" dirty="0"/>
              <a:t>” file </a:t>
            </a:r>
            <a:r>
              <a:rPr lang="en-US" b="1" dirty="0"/>
              <a:t>(two-</a:t>
            </a:r>
            <a:r>
              <a:rPr lang="en-US" b="1" dirty="0" err="1"/>
              <a:t>coloumn</a:t>
            </a:r>
            <a:r>
              <a:rPr lang="en-US" b="1" dirty="0"/>
              <a:t> file should be ON!)</a:t>
            </a:r>
          </a:p>
          <a:p>
            <a:pPr marL="514350" indent="-514350">
              <a:buAutoNum type="arabicPeriod"/>
            </a:pPr>
            <a:r>
              <a:rPr lang="en-US" dirty="0"/>
              <a:t> Change the Path to file, so the first textbox is suffix, and the second textbox is suffix (</a:t>
            </a:r>
            <a:r>
              <a:rPr lang="en-US" b="1" dirty="0"/>
              <a:t>Empty in case of power dep measurements!</a:t>
            </a:r>
            <a:r>
              <a:rPr lang="en-US" dirty="0"/>
              <a:t>).</a:t>
            </a:r>
          </a:p>
          <a:p>
            <a:pPr marL="514350" indent="-514350">
              <a:buAutoNum type="arabicPeriod"/>
            </a:pPr>
            <a:r>
              <a:rPr lang="en-US" dirty="0"/>
              <a:t>Enter the first file counter, and number of files.</a:t>
            </a:r>
          </a:p>
          <a:p>
            <a:pPr marL="514350" indent="-514350">
              <a:buAutoNum type="arabicPeriod"/>
            </a:pPr>
            <a:r>
              <a:rPr lang="en-US" dirty="0"/>
              <a:t>Enter the power information (convert to fluence if needed)</a:t>
            </a:r>
          </a:p>
          <a:p>
            <a:pPr marL="514350" indent="-514350">
              <a:buAutoNum type="arabicPeriod"/>
            </a:pPr>
            <a:r>
              <a:rPr lang="en-US" dirty="0"/>
              <a:t>Choose the processing option (R, </a:t>
            </a:r>
            <a:r>
              <a:rPr lang="en-US" dirty="0" err="1"/>
              <a:t>dR</a:t>
            </a:r>
            <a:r>
              <a:rPr lang="en-US" dirty="0"/>
              <a:t>, </a:t>
            </a:r>
            <a:r>
              <a:rPr lang="en-US" dirty="0" err="1"/>
              <a:t>dR</a:t>
            </a:r>
            <a:r>
              <a:rPr lang="en-US" dirty="0"/>
              <a:t>/R). Align “0” by first measurement to reduce the “parasitic signal”  from “pump”.</a:t>
            </a:r>
          </a:p>
          <a:p>
            <a:pPr marL="514350" indent="-514350">
              <a:buAutoNum type="arabicPeriod"/>
            </a:pPr>
            <a:r>
              <a:rPr lang="en-US" dirty="0"/>
              <a:t>If needed, shift “0” time delay position.</a:t>
            </a:r>
          </a:p>
          <a:p>
            <a:pPr marL="514350" indent="-514350">
              <a:buAutoNum type="arabicPeriod"/>
            </a:pPr>
            <a:r>
              <a:rPr lang="en-US" dirty="0"/>
              <a:t>Open files (during the opening, </a:t>
            </a:r>
            <a:r>
              <a:rPr lang="en-US" dirty="0" err="1"/>
              <a:t>premilinary</a:t>
            </a:r>
            <a:r>
              <a:rPr lang="en-US" dirty="0"/>
              <a:t> processing happens.</a:t>
            </a:r>
          </a:p>
          <a:p>
            <a:pPr marL="514350" indent="-514350">
              <a:buAutoNum type="arabicPeriod"/>
            </a:pPr>
            <a:r>
              <a:rPr lang="en-US" dirty="0"/>
              <a:t>Choose with or without X ( without -  for </a:t>
            </a:r>
            <a:r>
              <a:rPr lang="en-US" dirty="0" err="1"/>
              <a:t>IgorPro</a:t>
            </a:r>
            <a:r>
              <a:rPr lang="en-US" dirty="0"/>
              <a:t>). </a:t>
            </a:r>
            <a:r>
              <a:rPr lang="en-US" b="1" dirty="0"/>
              <a:t>Equal distances – equidistant regression – should be ON! </a:t>
            </a:r>
            <a:r>
              <a:rPr lang="en-US" dirty="0"/>
              <a:t>Click “Save new file (regression).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TxtShufflePowerRoutine</a:t>
            </a:r>
            <a:endParaRPr lang="en-US" b="1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23CC085-35F3-C995-3274-2803D08FB1DB}"/>
              </a:ext>
            </a:extLst>
          </p:cNvPr>
          <p:cNvGrpSpPr/>
          <p:nvPr/>
        </p:nvGrpSpPr>
        <p:grpSpPr>
          <a:xfrm>
            <a:off x="0" y="1893761"/>
            <a:ext cx="7755321" cy="3567112"/>
            <a:chOff x="0" y="1893761"/>
            <a:chExt cx="7755321" cy="3567112"/>
          </a:xfrm>
        </p:grpSpPr>
        <p:pic>
          <p:nvPicPr>
            <p:cNvPr id="4" name="Content Placeholder 4">
              <a:extLst>
                <a:ext uri="{FF2B5EF4-FFF2-40B4-BE49-F238E27FC236}">
                  <a16:creationId xmlns:a16="http://schemas.microsoft.com/office/drawing/2014/main" id="{A1D121BD-66D9-123F-D3EE-D52C54BE87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893761"/>
              <a:ext cx="7755321" cy="3567112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242532F-DAA1-EDE9-A1AD-190FE24094D0}"/>
                </a:ext>
              </a:extLst>
            </p:cNvPr>
            <p:cNvSpPr/>
            <p:nvPr/>
          </p:nvSpPr>
          <p:spPr>
            <a:xfrm>
              <a:off x="0" y="4681728"/>
              <a:ext cx="2157984" cy="77914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242532F-DAA1-EDE9-A1AD-190FE24094D0}"/>
                </a:ext>
              </a:extLst>
            </p:cNvPr>
            <p:cNvSpPr/>
            <p:nvPr/>
          </p:nvSpPr>
          <p:spPr>
            <a:xfrm>
              <a:off x="2030139" y="2649855"/>
              <a:ext cx="1590885" cy="42252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          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242532F-DAA1-EDE9-A1AD-190FE24094D0}"/>
                </a:ext>
              </a:extLst>
            </p:cNvPr>
            <p:cNvSpPr/>
            <p:nvPr/>
          </p:nvSpPr>
          <p:spPr>
            <a:xfrm>
              <a:off x="2825581" y="2125789"/>
              <a:ext cx="4197011" cy="2333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                                                   2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4C184FB-D0DB-BFB9-F62B-FBC12114E906}"/>
                </a:ext>
              </a:extLst>
            </p:cNvPr>
            <p:cNvSpPr/>
            <p:nvPr/>
          </p:nvSpPr>
          <p:spPr>
            <a:xfrm>
              <a:off x="2612221" y="2378678"/>
              <a:ext cx="1987211" cy="2333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>
                  <a:solidFill>
                    <a:srgbClr val="FF0000"/>
                  </a:solidFill>
                </a:rPr>
                <a:t>               3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4C184FB-D0DB-BFB9-F62B-FBC12114E906}"/>
                </a:ext>
              </a:extLst>
            </p:cNvPr>
            <p:cNvSpPr/>
            <p:nvPr/>
          </p:nvSpPr>
          <p:spPr>
            <a:xfrm>
              <a:off x="4675718" y="2378678"/>
              <a:ext cx="1590886" cy="5656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4C184FB-D0DB-BFB9-F62B-FBC12114E906}"/>
                </a:ext>
              </a:extLst>
            </p:cNvPr>
            <p:cNvSpPr/>
            <p:nvPr/>
          </p:nvSpPr>
          <p:spPr>
            <a:xfrm>
              <a:off x="6400800" y="3034045"/>
              <a:ext cx="1286086" cy="33094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4*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35E3952-4A79-D84A-4951-6C636C9AA5A4}"/>
                </a:ext>
              </a:extLst>
            </p:cNvPr>
            <p:cNvSpPr/>
            <p:nvPr/>
          </p:nvSpPr>
          <p:spPr>
            <a:xfrm>
              <a:off x="6379549" y="3429001"/>
              <a:ext cx="1286086" cy="70408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4**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33353C4-AE62-130E-0C00-FC47672767D4}"/>
                </a:ext>
              </a:extLst>
            </p:cNvPr>
            <p:cNvSpPr/>
            <p:nvPr/>
          </p:nvSpPr>
          <p:spPr>
            <a:xfrm>
              <a:off x="3630167" y="2963894"/>
              <a:ext cx="2020995" cy="40109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           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0883BDB-66D2-77C9-0BB6-B9626BACE9F1}"/>
                </a:ext>
              </a:extLst>
            </p:cNvPr>
            <p:cNvSpPr/>
            <p:nvPr/>
          </p:nvSpPr>
          <p:spPr>
            <a:xfrm>
              <a:off x="3450167" y="3367516"/>
              <a:ext cx="1149266" cy="2333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                  6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9B3AED-E055-648D-5643-DB137E3CC78A}"/>
                </a:ext>
              </a:extLst>
            </p:cNvPr>
            <p:cNvSpPr/>
            <p:nvPr/>
          </p:nvSpPr>
          <p:spPr>
            <a:xfrm>
              <a:off x="2030139" y="3124867"/>
              <a:ext cx="1510342" cy="30413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                  7 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CEB3A5E-F9DC-8F45-4D05-47E601F618B3}"/>
                </a:ext>
              </a:extLst>
            </p:cNvPr>
            <p:cNvSpPr/>
            <p:nvPr/>
          </p:nvSpPr>
          <p:spPr>
            <a:xfrm>
              <a:off x="9144" y="2340864"/>
              <a:ext cx="2414016" cy="2333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                                    5*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8867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7B145-877A-1D82-B146-E2E1BDB0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Workflow (Temperature Dependent Measurements)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AF78F83-A849-0FE1-893C-A6FDF11C5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3762"/>
            <a:ext cx="7837479" cy="356711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466344" y="4425696"/>
            <a:ext cx="2157984" cy="7791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2030139" y="2649855"/>
            <a:ext cx="1590885" cy="4225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2825581" y="2125789"/>
            <a:ext cx="4197011" cy="2333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C184FB-D0DB-BFB9-F62B-FBC12114E906}"/>
              </a:ext>
            </a:extLst>
          </p:cNvPr>
          <p:cNvSpPr/>
          <p:nvPr/>
        </p:nvSpPr>
        <p:spPr>
          <a:xfrm>
            <a:off x="2612221" y="2378678"/>
            <a:ext cx="1987211" cy="2333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5E3952-4A79-D84A-4951-6C636C9AA5A4}"/>
              </a:ext>
            </a:extLst>
          </p:cNvPr>
          <p:cNvSpPr/>
          <p:nvPr/>
        </p:nvSpPr>
        <p:spPr>
          <a:xfrm>
            <a:off x="6155293" y="3124867"/>
            <a:ext cx="1510342" cy="10082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33353C4-AE62-130E-0C00-FC47672767D4}"/>
              </a:ext>
            </a:extLst>
          </p:cNvPr>
          <p:cNvSpPr/>
          <p:nvPr/>
        </p:nvSpPr>
        <p:spPr>
          <a:xfrm>
            <a:off x="3630167" y="2963894"/>
            <a:ext cx="2176273" cy="4010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5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0883BDB-66D2-77C9-0BB6-B9626BACE9F1}"/>
              </a:ext>
            </a:extLst>
          </p:cNvPr>
          <p:cNvSpPr/>
          <p:nvPr/>
        </p:nvSpPr>
        <p:spPr>
          <a:xfrm>
            <a:off x="3450166" y="3367516"/>
            <a:ext cx="1268137" cy="2333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99B3AED-E055-648D-5643-DB137E3CC78A}"/>
              </a:ext>
            </a:extLst>
          </p:cNvPr>
          <p:cNvSpPr/>
          <p:nvPr/>
        </p:nvSpPr>
        <p:spPr>
          <a:xfrm>
            <a:off x="2030139" y="3124867"/>
            <a:ext cx="1510342" cy="3041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7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9F5E01-C272-FFF7-6766-83A44EB75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7164" y="1825624"/>
            <a:ext cx="4264836" cy="4913503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Select any “</a:t>
            </a:r>
            <a:r>
              <a:rPr lang="en-US" dirty="0" err="1"/>
              <a:t>AveragedRot</a:t>
            </a:r>
            <a:r>
              <a:rPr lang="en-US" dirty="0"/>
              <a:t>” file </a:t>
            </a:r>
            <a:r>
              <a:rPr lang="en-US" b="1" dirty="0"/>
              <a:t>(two-</a:t>
            </a:r>
            <a:r>
              <a:rPr lang="en-US" b="1" dirty="0" err="1"/>
              <a:t>coloumn</a:t>
            </a:r>
            <a:r>
              <a:rPr lang="en-US" b="1" dirty="0"/>
              <a:t> file should be ON!)</a:t>
            </a:r>
          </a:p>
          <a:p>
            <a:pPr marL="514350" indent="-514350">
              <a:buAutoNum type="arabicPeriod"/>
            </a:pPr>
            <a:r>
              <a:rPr lang="en-US" dirty="0"/>
              <a:t> Change the Path to file, so the first textbox is suffix, and the second textbox is suffix (without .txt).</a:t>
            </a:r>
          </a:p>
          <a:p>
            <a:pPr marL="514350" indent="-514350">
              <a:buAutoNum type="arabicPeriod"/>
            </a:pPr>
            <a:r>
              <a:rPr lang="en-US" dirty="0"/>
              <a:t>Enter the first file counter, and number of files.</a:t>
            </a:r>
          </a:p>
          <a:p>
            <a:pPr marL="514350" indent="-514350">
              <a:buAutoNum type="arabicPeriod"/>
            </a:pPr>
            <a:r>
              <a:rPr lang="en-US" dirty="0"/>
              <a:t>Enter the temperature information</a:t>
            </a:r>
          </a:p>
          <a:p>
            <a:pPr marL="514350" indent="-514350">
              <a:buAutoNum type="arabicPeriod"/>
            </a:pPr>
            <a:r>
              <a:rPr lang="en-US" dirty="0"/>
              <a:t>Choose the processing option (R, </a:t>
            </a:r>
            <a:r>
              <a:rPr lang="en-US" dirty="0" err="1"/>
              <a:t>dR</a:t>
            </a:r>
            <a:r>
              <a:rPr lang="en-US" dirty="0"/>
              <a:t>, </a:t>
            </a:r>
            <a:r>
              <a:rPr lang="en-US" dirty="0" err="1"/>
              <a:t>dR</a:t>
            </a:r>
            <a:r>
              <a:rPr lang="en-US" dirty="0"/>
              <a:t>/R). Align “0” by first measurement to reduce the “parasitic signal”  from “pump”.</a:t>
            </a:r>
          </a:p>
          <a:p>
            <a:pPr marL="514350" indent="-514350">
              <a:buAutoNum type="arabicPeriod"/>
            </a:pPr>
            <a:r>
              <a:rPr lang="en-US" dirty="0"/>
              <a:t>If needed, shift “0” time delay position.</a:t>
            </a:r>
          </a:p>
          <a:p>
            <a:pPr marL="514350" indent="-514350">
              <a:buAutoNum type="arabicPeriod"/>
            </a:pPr>
            <a:r>
              <a:rPr lang="en-US" dirty="0"/>
              <a:t>Open files (during the opening, </a:t>
            </a:r>
            <a:r>
              <a:rPr lang="en-US" dirty="0" err="1"/>
              <a:t>premilinary</a:t>
            </a:r>
            <a:r>
              <a:rPr lang="en-US" dirty="0"/>
              <a:t> processing happens.</a:t>
            </a:r>
          </a:p>
          <a:p>
            <a:pPr marL="514350" indent="-514350">
              <a:buAutoNum type="arabicPeriod"/>
            </a:pPr>
            <a:r>
              <a:rPr lang="en-US" dirty="0"/>
              <a:t>Choose with or without X ( without -  for </a:t>
            </a:r>
            <a:r>
              <a:rPr lang="en-US" dirty="0" err="1"/>
              <a:t>IgorPro</a:t>
            </a:r>
            <a:r>
              <a:rPr lang="en-US" dirty="0"/>
              <a:t>). </a:t>
            </a:r>
            <a:r>
              <a:rPr lang="en-US" b="1" dirty="0"/>
              <a:t>Equal distances – equidistant regression – should be ON! </a:t>
            </a:r>
            <a:r>
              <a:rPr lang="en-US" dirty="0"/>
              <a:t>Click “Save new file (regression).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TxtShuffleTempRoutine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174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73715e3-bb98-416d-b5cc-1c3dc032b79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EFA08FEF7D854D9641B5923775BBCD" ma:contentTypeVersion="16" ma:contentTypeDescription="Create a new document." ma:contentTypeScope="" ma:versionID="a3263dccfc4cfbc8a1a482ff30a94f3e">
  <xsd:schema xmlns:xsd="http://www.w3.org/2001/XMLSchema" xmlns:xs="http://www.w3.org/2001/XMLSchema" xmlns:p="http://schemas.microsoft.com/office/2006/metadata/properties" xmlns:ns3="473715e3-bb98-416d-b5cc-1c3dc032b796" xmlns:ns4="a5b99097-3128-44b4-9080-9a1362d1b8ba" targetNamespace="http://schemas.microsoft.com/office/2006/metadata/properties" ma:root="true" ma:fieldsID="643a124e1bae06ca397fac5cc38f332c" ns3:_="" ns4:_="">
    <xsd:import namespace="473715e3-bb98-416d-b5cc-1c3dc032b796"/>
    <xsd:import namespace="a5b99097-3128-44b4-9080-9a1362d1b8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3715e3-bb98-416d-b5cc-1c3dc032b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99097-3128-44b4-9080-9a1362d1b8b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CB4A87-5175-4DFE-B921-CFED1A051303}">
  <ds:schemaRefs>
    <ds:schemaRef ds:uri="http://purl.org/dc/elements/1.1/"/>
    <ds:schemaRef ds:uri="473715e3-bb98-416d-b5cc-1c3dc032b796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a5b99097-3128-44b4-9080-9a1362d1b8b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B2C361B-17D9-4DB0-BBD6-FAE359D812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3715e3-bb98-416d-b5cc-1c3dc032b796"/>
    <ds:schemaRef ds:uri="a5b99097-3128-44b4-9080-9a1362d1b8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7350F0-4F58-4A8B-AD5B-5990C07183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667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One channel measurement processing using TxtShuffle ( or TextShuffleByT)</vt:lpstr>
      <vt:lpstr>Preparation of the files</vt:lpstr>
      <vt:lpstr>The main idea of the program -Equidistant Interpolation (to combine all scans from one measurement set into a 2D Map), done by TxtShuffle and Nematicity</vt:lpstr>
      <vt:lpstr>Typical format of output of TxtShuffle \ TextShuffleByT</vt:lpstr>
      <vt:lpstr>Overview of the MainWindow</vt:lpstr>
      <vt:lpstr>Main Workflow (Power Dependent Measurements)</vt:lpstr>
      <vt:lpstr>Main Workflow (Temperature Dependent Measurements)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Bartenev</dc:creator>
  <cp:lastModifiedBy>Alexander Bartenev</cp:lastModifiedBy>
  <cp:revision>11</cp:revision>
  <dcterms:created xsi:type="dcterms:W3CDTF">2026-04-08T17:08:14Z</dcterms:created>
  <dcterms:modified xsi:type="dcterms:W3CDTF">2026-04-09T23:59:49Z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0x010100DDEFA08FEF7D854D9641B5923775BBCD</vt:lpwstr>
  </property>
</Properties>
</file>