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3" r:id="rId5"/>
    <p:sldId id="259" r:id="rId6"/>
    <p:sldId id="268" r:id="rId7"/>
    <p:sldId id="270" r:id="rId8"/>
    <p:sldId id="269" r:id="rId9"/>
    <p:sldId id="267" r:id="rId10"/>
    <p:sldId id="265" r:id="rId11"/>
    <p:sldId id="271" r:id="rId12"/>
    <p:sldId id="260"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2EDAB-4396-0168-6DB4-01392D2AB8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722302-72F2-8822-2F8C-01513C92AF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0D31DC-1E7B-05E7-5F82-2E9F3A90A571}"/>
              </a:ext>
            </a:extLst>
          </p:cNvPr>
          <p:cNvSpPr>
            <a:spLocks noGrp="1"/>
          </p:cNvSpPr>
          <p:nvPr>
            <p:ph type="dt" sz="half" idx="10"/>
          </p:nvPr>
        </p:nvSpPr>
        <p:spPr/>
        <p:txBody>
          <a:bodyPr/>
          <a:lstStyle/>
          <a:p>
            <a:fld id="{118CA3C3-2A1E-45A1-AE63-2219E4626C99}" type="datetimeFigureOut">
              <a:rPr lang="en-US" smtClean="0"/>
              <a:t>4/9/2026</a:t>
            </a:fld>
            <a:endParaRPr lang="en-US"/>
          </a:p>
        </p:txBody>
      </p:sp>
      <p:sp>
        <p:nvSpPr>
          <p:cNvPr id="5" name="Footer Placeholder 4">
            <a:extLst>
              <a:ext uri="{FF2B5EF4-FFF2-40B4-BE49-F238E27FC236}">
                <a16:creationId xmlns:a16="http://schemas.microsoft.com/office/drawing/2014/main" id="{0536123B-2E0B-6617-C17E-9EEB05BD0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E4D6F2-841C-B217-461E-7F4D8FC1E065}"/>
              </a:ext>
            </a:extLst>
          </p:cNvPr>
          <p:cNvSpPr>
            <a:spLocks noGrp="1"/>
          </p:cNvSpPr>
          <p:nvPr>
            <p:ph type="sldNum" sz="quarter" idx="12"/>
          </p:nvPr>
        </p:nvSpPr>
        <p:spPr/>
        <p:txBody>
          <a:bodyPr/>
          <a:lstStyle/>
          <a:p>
            <a:fld id="{01D80B6A-AE09-4C33-8CDC-E9D4CDFA59AA}" type="slidenum">
              <a:rPr lang="en-US" smtClean="0"/>
              <a:t>‹#›</a:t>
            </a:fld>
            <a:endParaRPr lang="en-US"/>
          </a:p>
        </p:txBody>
      </p:sp>
    </p:spTree>
    <p:extLst>
      <p:ext uri="{BB962C8B-B14F-4D97-AF65-F5344CB8AC3E}">
        <p14:creationId xmlns:p14="http://schemas.microsoft.com/office/powerpoint/2010/main" val="2890897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FAB9C-89B6-07A0-1685-2F06C53500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7CBA2-ADFB-F94C-2D51-239BD53143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D4A5F-F4A1-E5DF-9714-0970D34AC6FF}"/>
              </a:ext>
            </a:extLst>
          </p:cNvPr>
          <p:cNvSpPr>
            <a:spLocks noGrp="1"/>
          </p:cNvSpPr>
          <p:nvPr>
            <p:ph type="dt" sz="half" idx="10"/>
          </p:nvPr>
        </p:nvSpPr>
        <p:spPr/>
        <p:txBody>
          <a:bodyPr/>
          <a:lstStyle/>
          <a:p>
            <a:fld id="{118CA3C3-2A1E-45A1-AE63-2219E4626C99}" type="datetimeFigureOut">
              <a:rPr lang="en-US" smtClean="0"/>
              <a:t>4/9/2026</a:t>
            </a:fld>
            <a:endParaRPr lang="en-US"/>
          </a:p>
        </p:txBody>
      </p:sp>
      <p:sp>
        <p:nvSpPr>
          <p:cNvPr id="5" name="Footer Placeholder 4">
            <a:extLst>
              <a:ext uri="{FF2B5EF4-FFF2-40B4-BE49-F238E27FC236}">
                <a16:creationId xmlns:a16="http://schemas.microsoft.com/office/drawing/2014/main" id="{6A00E84F-EF5D-F3EC-CE73-2CF3FF19C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97CD6-06B9-6301-A237-55E4E6E6E716}"/>
              </a:ext>
            </a:extLst>
          </p:cNvPr>
          <p:cNvSpPr>
            <a:spLocks noGrp="1"/>
          </p:cNvSpPr>
          <p:nvPr>
            <p:ph type="sldNum" sz="quarter" idx="12"/>
          </p:nvPr>
        </p:nvSpPr>
        <p:spPr/>
        <p:txBody>
          <a:bodyPr/>
          <a:lstStyle/>
          <a:p>
            <a:fld id="{01D80B6A-AE09-4C33-8CDC-E9D4CDFA59AA}" type="slidenum">
              <a:rPr lang="en-US" smtClean="0"/>
              <a:t>‹#›</a:t>
            </a:fld>
            <a:endParaRPr lang="en-US"/>
          </a:p>
        </p:txBody>
      </p:sp>
    </p:spTree>
    <p:extLst>
      <p:ext uri="{BB962C8B-B14F-4D97-AF65-F5344CB8AC3E}">
        <p14:creationId xmlns:p14="http://schemas.microsoft.com/office/powerpoint/2010/main" val="74606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375A98-9932-4990-1559-1539642C98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5CD97A-814B-6564-6FFA-5C86270F28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40468-A5A9-406E-A1C3-930E0B9402F6}"/>
              </a:ext>
            </a:extLst>
          </p:cNvPr>
          <p:cNvSpPr>
            <a:spLocks noGrp="1"/>
          </p:cNvSpPr>
          <p:nvPr>
            <p:ph type="dt" sz="half" idx="10"/>
          </p:nvPr>
        </p:nvSpPr>
        <p:spPr/>
        <p:txBody>
          <a:bodyPr/>
          <a:lstStyle/>
          <a:p>
            <a:fld id="{118CA3C3-2A1E-45A1-AE63-2219E4626C99}" type="datetimeFigureOut">
              <a:rPr lang="en-US" smtClean="0"/>
              <a:t>4/9/2026</a:t>
            </a:fld>
            <a:endParaRPr lang="en-US"/>
          </a:p>
        </p:txBody>
      </p:sp>
      <p:sp>
        <p:nvSpPr>
          <p:cNvPr id="5" name="Footer Placeholder 4">
            <a:extLst>
              <a:ext uri="{FF2B5EF4-FFF2-40B4-BE49-F238E27FC236}">
                <a16:creationId xmlns:a16="http://schemas.microsoft.com/office/drawing/2014/main" id="{2A626498-9959-F26E-57D3-A1737B570D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1897D-0FD0-5E4A-2199-04D758CD3488}"/>
              </a:ext>
            </a:extLst>
          </p:cNvPr>
          <p:cNvSpPr>
            <a:spLocks noGrp="1"/>
          </p:cNvSpPr>
          <p:nvPr>
            <p:ph type="sldNum" sz="quarter" idx="12"/>
          </p:nvPr>
        </p:nvSpPr>
        <p:spPr/>
        <p:txBody>
          <a:bodyPr/>
          <a:lstStyle/>
          <a:p>
            <a:fld id="{01D80B6A-AE09-4C33-8CDC-E9D4CDFA59AA}" type="slidenum">
              <a:rPr lang="en-US" smtClean="0"/>
              <a:t>‹#›</a:t>
            </a:fld>
            <a:endParaRPr lang="en-US"/>
          </a:p>
        </p:txBody>
      </p:sp>
    </p:spTree>
    <p:extLst>
      <p:ext uri="{BB962C8B-B14F-4D97-AF65-F5344CB8AC3E}">
        <p14:creationId xmlns:p14="http://schemas.microsoft.com/office/powerpoint/2010/main" val="410194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73389-CA0E-34A7-6582-592F760D32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3AA995-6521-160B-CDAB-ED8D3CD94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46294-ED19-0234-6127-9ACB3ACA8CEE}"/>
              </a:ext>
            </a:extLst>
          </p:cNvPr>
          <p:cNvSpPr>
            <a:spLocks noGrp="1"/>
          </p:cNvSpPr>
          <p:nvPr>
            <p:ph type="dt" sz="half" idx="10"/>
          </p:nvPr>
        </p:nvSpPr>
        <p:spPr/>
        <p:txBody>
          <a:bodyPr/>
          <a:lstStyle/>
          <a:p>
            <a:fld id="{118CA3C3-2A1E-45A1-AE63-2219E4626C99}" type="datetimeFigureOut">
              <a:rPr lang="en-US" smtClean="0"/>
              <a:t>4/9/2026</a:t>
            </a:fld>
            <a:endParaRPr lang="en-US"/>
          </a:p>
        </p:txBody>
      </p:sp>
      <p:sp>
        <p:nvSpPr>
          <p:cNvPr id="5" name="Footer Placeholder 4">
            <a:extLst>
              <a:ext uri="{FF2B5EF4-FFF2-40B4-BE49-F238E27FC236}">
                <a16:creationId xmlns:a16="http://schemas.microsoft.com/office/drawing/2014/main" id="{18E222A5-83F3-211B-30F9-1A6483838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BE12F-B9CA-11E4-422A-CF3017E7B9F9}"/>
              </a:ext>
            </a:extLst>
          </p:cNvPr>
          <p:cNvSpPr>
            <a:spLocks noGrp="1"/>
          </p:cNvSpPr>
          <p:nvPr>
            <p:ph type="sldNum" sz="quarter" idx="12"/>
          </p:nvPr>
        </p:nvSpPr>
        <p:spPr/>
        <p:txBody>
          <a:bodyPr/>
          <a:lstStyle/>
          <a:p>
            <a:fld id="{01D80B6A-AE09-4C33-8CDC-E9D4CDFA59AA}" type="slidenum">
              <a:rPr lang="en-US" smtClean="0"/>
              <a:t>‹#›</a:t>
            </a:fld>
            <a:endParaRPr lang="en-US"/>
          </a:p>
        </p:txBody>
      </p:sp>
    </p:spTree>
    <p:extLst>
      <p:ext uri="{BB962C8B-B14F-4D97-AF65-F5344CB8AC3E}">
        <p14:creationId xmlns:p14="http://schemas.microsoft.com/office/powerpoint/2010/main" val="3036790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14D4C-975B-ECFA-07B5-B4E8F67336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0297BC-933A-31E4-C9E6-23DB1CBE43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C78C37-E860-3E38-9667-2E407D6A2A7D}"/>
              </a:ext>
            </a:extLst>
          </p:cNvPr>
          <p:cNvSpPr>
            <a:spLocks noGrp="1"/>
          </p:cNvSpPr>
          <p:nvPr>
            <p:ph type="dt" sz="half" idx="10"/>
          </p:nvPr>
        </p:nvSpPr>
        <p:spPr/>
        <p:txBody>
          <a:bodyPr/>
          <a:lstStyle/>
          <a:p>
            <a:fld id="{118CA3C3-2A1E-45A1-AE63-2219E4626C99}" type="datetimeFigureOut">
              <a:rPr lang="en-US" smtClean="0"/>
              <a:t>4/9/2026</a:t>
            </a:fld>
            <a:endParaRPr lang="en-US"/>
          </a:p>
        </p:txBody>
      </p:sp>
      <p:sp>
        <p:nvSpPr>
          <p:cNvPr id="5" name="Footer Placeholder 4">
            <a:extLst>
              <a:ext uri="{FF2B5EF4-FFF2-40B4-BE49-F238E27FC236}">
                <a16:creationId xmlns:a16="http://schemas.microsoft.com/office/drawing/2014/main" id="{67DD8A98-740C-42E1-E34F-6E886E277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5EA022-1877-365A-1ED7-A9D2E3F37C08}"/>
              </a:ext>
            </a:extLst>
          </p:cNvPr>
          <p:cNvSpPr>
            <a:spLocks noGrp="1"/>
          </p:cNvSpPr>
          <p:nvPr>
            <p:ph type="sldNum" sz="quarter" idx="12"/>
          </p:nvPr>
        </p:nvSpPr>
        <p:spPr/>
        <p:txBody>
          <a:bodyPr/>
          <a:lstStyle/>
          <a:p>
            <a:fld id="{01D80B6A-AE09-4C33-8CDC-E9D4CDFA59AA}" type="slidenum">
              <a:rPr lang="en-US" smtClean="0"/>
              <a:t>‹#›</a:t>
            </a:fld>
            <a:endParaRPr lang="en-US"/>
          </a:p>
        </p:txBody>
      </p:sp>
    </p:spTree>
    <p:extLst>
      <p:ext uri="{BB962C8B-B14F-4D97-AF65-F5344CB8AC3E}">
        <p14:creationId xmlns:p14="http://schemas.microsoft.com/office/powerpoint/2010/main" val="7740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C60AF-AA35-A046-258E-CFDC3133A7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B6AEE-A98E-56CB-63FD-48FF9B033D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3386A9-F6FF-FD49-F00B-0C862E2FEE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DC06C0-A99E-0DA3-68C5-DA94DB458A90}"/>
              </a:ext>
            </a:extLst>
          </p:cNvPr>
          <p:cNvSpPr>
            <a:spLocks noGrp="1"/>
          </p:cNvSpPr>
          <p:nvPr>
            <p:ph type="dt" sz="half" idx="10"/>
          </p:nvPr>
        </p:nvSpPr>
        <p:spPr/>
        <p:txBody>
          <a:bodyPr/>
          <a:lstStyle/>
          <a:p>
            <a:fld id="{118CA3C3-2A1E-45A1-AE63-2219E4626C99}" type="datetimeFigureOut">
              <a:rPr lang="en-US" smtClean="0"/>
              <a:t>4/9/2026</a:t>
            </a:fld>
            <a:endParaRPr lang="en-US"/>
          </a:p>
        </p:txBody>
      </p:sp>
      <p:sp>
        <p:nvSpPr>
          <p:cNvPr id="6" name="Footer Placeholder 5">
            <a:extLst>
              <a:ext uri="{FF2B5EF4-FFF2-40B4-BE49-F238E27FC236}">
                <a16:creationId xmlns:a16="http://schemas.microsoft.com/office/drawing/2014/main" id="{E17F0A35-7131-9821-F2CD-B5D5EC8F68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E8D1FB-4516-434D-35B1-A437751F29C3}"/>
              </a:ext>
            </a:extLst>
          </p:cNvPr>
          <p:cNvSpPr>
            <a:spLocks noGrp="1"/>
          </p:cNvSpPr>
          <p:nvPr>
            <p:ph type="sldNum" sz="quarter" idx="12"/>
          </p:nvPr>
        </p:nvSpPr>
        <p:spPr/>
        <p:txBody>
          <a:bodyPr/>
          <a:lstStyle/>
          <a:p>
            <a:fld id="{01D80B6A-AE09-4C33-8CDC-E9D4CDFA59AA}" type="slidenum">
              <a:rPr lang="en-US" smtClean="0"/>
              <a:t>‹#›</a:t>
            </a:fld>
            <a:endParaRPr lang="en-US"/>
          </a:p>
        </p:txBody>
      </p:sp>
    </p:spTree>
    <p:extLst>
      <p:ext uri="{BB962C8B-B14F-4D97-AF65-F5344CB8AC3E}">
        <p14:creationId xmlns:p14="http://schemas.microsoft.com/office/powerpoint/2010/main" val="3491128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B740E-4B36-4BB9-41AE-0F264EA84A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658F89-AD64-331B-D433-9AA0CA654C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2C3856-01CB-B0B0-D30D-839258A0E0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E2D772-9666-D660-5123-1C2139FE42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6F3C8B-527E-2B53-551F-7E1435DC73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EB1912-DA94-C630-20AE-3B2B778DC0F1}"/>
              </a:ext>
            </a:extLst>
          </p:cNvPr>
          <p:cNvSpPr>
            <a:spLocks noGrp="1"/>
          </p:cNvSpPr>
          <p:nvPr>
            <p:ph type="dt" sz="half" idx="10"/>
          </p:nvPr>
        </p:nvSpPr>
        <p:spPr/>
        <p:txBody>
          <a:bodyPr/>
          <a:lstStyle/>
          <a:p>
            <a:fld id="{118CA3C3-2A1E-45A1-AE63-2219E4626C99}" type="datetimeFigureOut">
              <a:rPr lang="en-US" smtClean="0"/>
              <a:t>4/9/2026</a:t>
            </a:fld>
            <a:endParaRPr lang="en-US"/>
          </a:p>
        </p:txBody>
      </p:sp>
      <p:sp>
        <p:nvSpPr>
          <p:cNvPr id="8" name="Footer Placeholder 7">
            <a:extLst>
              <a:ext uri="{FF2B5EF4-FFF2-40B4-BE49-F238E27FC236}">
                <a16:creationId xmlns:a16="http://schemas.microsoft.com/office/drawing/2014/main" id="{A38FEEDC-D5CB-3432-933A-D744F60F9B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7531C8-DAA6-BCE5-482C-B657FFE6C4F1}"/>
              </a:ext>
            </a:extLst>
          </p:cNvPr>
          <p:cNvSpPr>
            <a:spLocks noGrp="1"/>
          </p:cNvSpPr>
          <p:nvPr>
            <p:ph type="sldNum" sz="quarter" idx="12"/>
          </p:nvPr>
        </p:nvSpPr>
        <p:spPr/>
        <p:txBody>
          <a:bodyPr/>
          <a:lstStyle/>
          <a:p>
            <a:fld id="{01D80B6A-AE09-4C33-8CDC-E9D4CDFA59AA}" type="slidenum">
              <a:rPr lang="en-US" smtClean="0"/>
              <a:t>‹#›</a:t>
            </a:fld>
            <a:endParaRPr lang="en-US"/>
          </a:p>
        </p:txBody>
      </p:sp>
    </p:spTree>
    <p:extLst>
      <p:ext uri="{BB962C8B-B14F-4D97-AF65-F5344CB8AC3E}">
        <p14:creationId xmlns:p14="http://schemas.microsoft.com/office/powerpoint/2010/main" val="285996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EA405-9594-E5C2-0D61-556D589119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E3140C-E43E-5B37-64DF-9A357D94F578}"/>
              </a:ext>
            </a:extLst>
          </p:cNvPr>
          <p:cNvSpPr>
            <a:spLocks noGrp="1"/>
          </p:cNvSpPr>
          <p:nvPr>
            <p:ph type="dt" sz="half" idx="10"/>
          </p:nvPr>
        </p:nvSpPr>
        <p:spPr/>
        <p:txBody>
          <a:bodyPr/>
          <a:lstStyle/>
          <a:p>
            <a:fld id="{118CA3C3-2A1E-45A1-AE63-2219E4626C99}" type="datetimeFigureOut">
              <a:rPr lang="en-US" smtClean="0"/>
              <a:t>4/9/2026</a:t>
            </a:fld>
            <a:endParaRPr lang="en-US"/>
          </a:p>
        </p:txBody>
      </p:sp>
      <p:sp>
        <p:nvSpPr>
          <p:cNvPr id="4" name="Footer Placeholder 3">
            <a:extLst>
              <a:ext uri="{FF2B5EF4-FFF2-40B4-BE49-F238E27FC236}">
                <a16:creationId xmlns:a16="http://schemas.microsoft.com/office/drawing/2014/main" id="{7252DA53-E9F2-4EE9-B3C8-7D9B4941B6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7A5E61-1F2F-D9D5-8BC9-147AA5612581}"/>
              </a:ext>
            </a:extLst>
          </p:cNvPr>
          <p:cNvSpPr>
            <a:spLocks noGrp="1"/>
          </p:cNvSpPr>
          <p:nvPr>
            <p:ph type="sldNum" sz="quarter" idx="12"/>
          </p:nvPr>
        </p:nvSpPr>
        <p:spPr/>
        <p:txBody>
          <a:bodyPr/>
          <a:lstStyle/>
          <a:p>
            <a:fld id="{01D80B6A-AE09-4C33-8CDC-E9D4CDFA59AA}" type="slidenum">
              <a:rPr lang="en-US" smtClean="0"/>
              <a:t>‹#›</a:t>
            </a:fld>
            <a:endParaRPr lang="en-US"/>
          </a:p>
        </p:txBody>
      </p:sp>
    </p:spTree>
    <p:extLst>
      <p:ext uri="{BB962C8B-B14F-4D97-AF65-F5344CB8AC3E}">
        <p14:creationId xmlns:p14="http://schemas.microsoft.com/office/powerpoint/2010/main" val="3118341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24CF1E-5FD2-7D87-29EE-5970BBA9DCA8}"/>
              </a:ext>
            </a:extLst>
          </p:cNvPr>
          <p:cNvSpPr>
            <a:spLocks noGrp="1"/>
          </p:cNvSpPr>
          <p:nvPr>
            <p:ph type="dt" sz="half" idx="10"/>
          </p:nvPr>
        </p:nvSpPr>
        <p:spPr/>
        <p:txBody>
          <a:bodyPr/>
          <a:lstStyle/>
          <a:p>
            <a:fld id="{118CA3C3-2A1E-45A1-AE63-2219E4626C99}" type="datetimeFigureOut">
              <a:rPr lang="en-US" smtClean="0"/>
              <a:t>4/9/2026</a:t>
            </a:fld>
            <a:endParaRPr lang="en-US"/>
          </a:p>
        </p:txBody>
      </p:sp>
      <p:sp>
        <p:nvSpPr>
          <p:cNvPr id="3" name="Footer Placeholder 2">
            <a:extLst>
              <a:ext uri="{FF2B5EF4-FFF2-40B4-BE49-F238E27FC236}">
                <a16:creationId xmlns:a16="http://schemas.microsoft.com/office/drawing/2014/main" id="{7EE0875C-130C-7374-9210-72057D7931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054199-B8C7-A3E6-4CF1-7D60139C877C}"/>
              </a:ext>
            </a:extLst>
          </p:cNvPr>
          <p:cNvSpPr>
            <a:spLocks noGrp="1"/>
          </p:cNvSpPr>
          <p:nvPr>
            <p:ph type="sldNum" sz="quarter" idx="12"/>
          </p:nvPr>
        </p:nvSpPr>
        <p:spPr/>
        <p:txBody>
          <a:bodyPr/>
          <a:lstStyle/>
          <a:p>
            <a:fld id="{01D80B6A-AE09-4C33-8CDC-E9D4CDFA59AA}" type="slidenum">
              <a:rPr lang="en-US" smtClean="0"/>
              <a:t>‹#›</a:t>
            </a:fld>
            <a:endParaRPr lang="en-US"/>
          </a:p>
        </p:txBody>
      </p:sp>
    </p:spTree>
    <p:extLst>
      <p:ext uri="{BB962C8B-B14F-4D97-AF65-F5344CB8AC3E}">
        <p14:creationId xmlns:p14="http://schemas.microsoft.com/office/powerpoint/2010/main" val="151954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C149C-FFFE-2FE9-205A-866F8F6894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421613-2DCF-70A9-EB85-A7D5C8136E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85E034-9302-8586-CE63-19754DA3F4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8137D-1A99-7546-F9F3-5D88E097ECD2}"/>
              </a:ext>
            </a:extLst>
          </p:cNvPr>
          <p:cNvSpPr>
            <a:spLocks noGrp="1"/>
          </p:cNvSpPr>
          <p:nvPr>
            <p:ph type="dt" sz="half" idx="10"/>
          </p:nvPr>
        </p:nvSpPr>
        <p:spPr/>
        <p:txBody>
          <a:bodyPr/>
          <a:lstStyle/>
          <a:p>
            <a:fld id="{118CA3C3-2A1E-45A1-AE63-2219E4626C99}" type="datetimeFigureOut">
              <a:rPr lang="en-US" smtClean="0"/>
              <a:t>4/9/2026</a:t>
            </a:fld>
            <a:endParaRPr lang="en-US"/>
          </a:p>
        </p:txBody>
      </p:sp>
      <p:sp>
        <p:nvSpPr>
          <p:cNvPr id="6" name="Footer Placeholder 5">
            <a:extLst>
              <a:ext uri="{FF2B5EF4-FFF2-40B4-BE49-F238E27FC236}">
                <a16:creationId xmlns:a16="http://schemas.microsoft.com/office/drawing/2014/main" id="{2D3E79F7-CC94-FC80-6C42-3AC15371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18AD12-D7D7-D110-4073-C869E0BD42A9}"/>
              </a:ext>
            </a:extLst>
          </p:cNvPr>
          <p:cNvSpPr>
            <a:spLocks noGrp="1"/>
          </p:cNvSpPr>
          <p:nvPr>
            <p:ph type="sldNum" sz="quarter" idx="12"/>
          </p:nvPr>
        </p:nvSpPr>
        <p:spPr/>
        <p:txBody>
          <a:bodyPr/>
          <a:lstStyle/>
          <a:p>
            <a:fld id="{01D80B6A-AE09-4C33-8CDC-E9D4CDFA59AA}" type="slidenum">
              <a:rPr lang="en-US" smtClean="0"/>
              <a:t>‹#›</a:t>
            </a:fld>
            <a:endParaRPr lang="en-US"/>
          </a:p>
        </p:txBody>
      </p:sp>
    </p:spTree>
    <p:extLst>
      <p:ext uri="{BB962C8B-B14F-4D97-AF65-F5344CB8AC3E}">
        <p14:creationId xmlns:p14="http://schemas.microsoft.com/office/powerpoint/2010/main" val="18288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F8A1-F8BE-DA14-ADEA-E46125A269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F2F392-1A37-8E5E-386E-E6BBDFF2B0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27A6B8-34F0-C02A-C4D6-8E038727FA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081B57-B74B-B66C-6DF1-20D5B16674A1}"/>
              </a:ext>
            </a:extLst>
          </p:cNvPr>
          <p:cNvSpPr>
            <a:spLocks noGrp="1"/>
          </p:cNvSpPr>
          <p:nvPr>
            <p:ph type="dt" sz="half" idx="10"/>
          </p:nvPr>
        </p:nvSpPr>
        <p:spPr/>
        <p:txBody>
          <a:bodyPr/>
          <a:lstStyle/>
          <a:p>
            <a:fld id="{118CA3C3-2A1E-45A1-AE63-2219E4626C99}" type="datetimeFigureOut">
              <a:rPr lang="en-US" smtClean="0"/>
              <a:t>4/9/2026</a:t>
            </a:fld>
            <a:endParaRPr lang="en-US"/>
          </a:p>
        </p:txBody>
      </p:sp>
      <p:sp>
        <p:nvSpPr>
          <p:cNvPr id="6" name="Footer Placeholder 5">
            <a:extLst>
              <a:ext uri="{FF2B5EF4-FFF2-40B4-BE49-F238E27FC236}">
                <a16:creationId xmlns:a16="http://schemas.microsoft.com/office/drawing/2014/main" id="{86B174B6-FE5B-E9A0-0A6D-D40C7343E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C2F36E-5659-3201-A36C-0D621837AB5D}"/>
              </a:ext>
            </a:extLst>
          </p:cNvPr>
          <p:cNvSpPr>
            <a:spLocks noGrp="1"/>
          </p:cNvSpPr>
          <p:nvPr>
            <p:ph type="sldNum" sz="quarter" idx="12"/>
          </p:nvPr>
        </p:nvSpPr>
        <p:spPr/>
        <p:txBody>
          <a:bodyPr/>
          <a:lstStyle/>
          <a:p>
            <a:fld id="{01D80B6A-AE09-4C33-8CDC-E9D4CDFA59AA}" type="slidenum">
              <a:rPr lang="en-US" smtClean="0"/>
              <a:t>‹#›</a:t>
            </a:fld>
            <a:endParaRPr lang="en-US"/>
          </a:p>
        </p:txBody>
      </p:sp>
    </p:spTree>
    <p:extLst>
      <p:ext uri="{BB962C8B-B14F-4D97-AF65-F5344CB8AC3E}">
        <p14:creationId xmlns:p14="http://schemas.microsoft.com/office/powerpoint/2010/main" val="1946170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F9E935-EA6E-07EC-4ACA-C191F32E77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DF3893-28AB-866D-B557-2F60031829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F86CD-FF0E-D172-8A63-25D5499C93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18CA3C3-2A1E-45A1-AE63-2219E4626C99}" type="datetimeFigureOut">
              <a:rPr lang="en-US" smtClean="0"/>
              <a:t>4/9/2026</a:t>
            </a:fld>
            <a:endParaRPr lang="en-US"/>
          </a:p>
        </p:txBody>
      </p:sp>
      <p:sp>
        <p:nvSpPr>
          <p:cNvPr id="5" name="Footer Placeholder 4">
            <a:extLst>
              <a:ext uri="{FF2B5EF4-FFF2-40B4-BE49-F238E27FC236}">
                <a16:creationId xmlns:a16="http://schemas.microsoft.com/office/drawing/2014/main" id="{725AD40C-C2FC-843F-E1BB-8F917F11CA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D922A5-9448-288D-5F3B-0F64E4AC05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D80B6A-AE09-4C33-8CDC-E9D4CDFA59AA}" type="slidenum">
              <a:rPr lang="en-US" smtClean="0"/>
              <a:t>‹#›</a:t>
            </a:fld>
            <a:endParaRPr lang="en-US"/>
          </a:p>
        </p:txBody>
      </p:sp>
    </p:spTree>
    <p:extLst>
      <p:ext uri="{BB962C8B-B14F-4D97-AF65-F5344CB8AC3E}">
        <p14:creationId xmlns:p14="http://schemas.microsoft.com/office/powerpoint/2010/main" val="1322705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sv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3BB8F-2EB5-24C3-9D71-72BD30720658}"/>
              </a:ext>
            </a:extLst>
          </p:cNvPr>
          <p:cNvSpPr>
            <a:spLocks noGrp="1"/>
          </p:cNvSpPr>
          <p:nvPr>
            <p:ph type="ctrTitle"/>
          </p:nvPr>
        </p:nvSpPr>
        <p:spPr>
          <a:xfrm>
            <a:off x="1524000" y="1625282"/>
            <a:ext cx="9144000" cy="3303333"/>
          </a:xfrm>
        </p:spPr>
        <p:txBody>
          <a:bodyPr>
            <a:normAutofit fontScale="90000"/>
          </a:bodyPr>
          <a:lstStyle/>
          <a:p>
            <a:r>
              <a:rPr lang="en-US" dirty="0"/>
              <a:t>P1: Introduction into the Experimental Measurements Programs working principle and output</a:t>
            </a:r>
          </a:p>
        </p:txBody>
      </p:sp>
    </p:spTree>
    <p:extLst>
      <p:ext uri="{BB962C8B-B14F-4D97-AF65-F5344CB8AC3E}">
        <p14:creationId xmlns:p14="http://schemas.microsoft.com/office/powerpoint/2010/main" val="1134217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5342D-4832-5D95-0EAF-EC6E592C6B23}"/>
              </a:ext>
            </a:extLst>
          </p:cNvPr>
          <p:cNvSpPr>
            <a:spLocks noGrp="1"/>
          </p:cNvSpPr>
          <p:nvPr>
            <p:ph type="title"/>
          </p:nvPr>
        </p:nvSpPr>
        <p:spPr/>
        <p:txBody>
          <a:bodyPr/>
          <a:lstStyle/>
          <a:p>
            <a:r>
              <a:rPr lang="en-US" dirty="0"/>
              <a:t>Extra Slide 1. Hardware Connection</a:t>
            </a:r>
          </a:p>
        </p:txBody>
      </p:sp>
      <p:sp>
        <p:nvSpPr>
          <p:cNvPr id="3" name="Content Placeholder 2">
            <a:extLst>
              <a:ext uri="{FF2B5EF4-FFF2-40B4-BE49-F238E27FC236}">
                <a16:creationId xmlns:a16="http://schemas.microsoft.com/office/drawing/2014/main" id="{822554D1-D43E-01C7-C01C-9B6DFB7240E4}"/>
              </a:ext>
            </a:extLst>
          </p:cNvPr>
          <p:cNvSpPr>
            <a:spLocks noGrp="1"/>
          </p:cNvSpPr>
          <p:nvPr>
            <p:ph idx="1"/>
          </p:nvPr>
        </p:nvSpPr>
        <p:spPr>
          <a:xfrm>
            <a:off x="6257924" y="1825625"/>
            <a:ext cx="5095875" cy="4351338"/>
          </a:xfrm>
        </p:spPr>
        <p:txBody>
          <a:bodyPr/>
          <a:lstStyle/>
          <a:p>
            <a:r>
              <a:rPr lang="en-US" dirty="0"/>
              <a:t>Programs control the time delay t by controlling the Translational Stage, the power P by controlling the rotator (by rotting the </a:t>
            </a:r>
            <a:r>
              <a:rPr lang="en-US" dirty="0" err="1"/>
              <a:t>halfwavelenghtplate</a:t>
            </a:r>
            <a:r>
              <a:rPr lang="en-US" dirty="0"/>
              <a:t>), and the temperature T.</a:t>
            </a:r>
          </a:p>
        </p:txBody>
      </p:sp>
      <p:pic>
        <p:nvPicPr>
          <p:cNvPr id="4" name="Picture 3" descr="A diagram of a computer system&#10;&#10;Description automatically generated">
            <a:extLst>
              <a:ext uri="{FF2B5EF4-FFF2-40B4-BE49-F238E27FC236}">
                <a16:creationId xmlns:a16="http://schemas.microsoft.com/office/drawing/2014/main" id="{F679B575-097D-42EE-DD0A-6765C6D011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25625"/>
            <a:ext cx="6349662" cy="3571685"/>
          </a:xfrm>
          <a:prstGeom prst="rect">
            <a:avLst/>
          </a:prstGeom>
        </p:spPr>
      </p:pic>
    </p:spTree>
    <p:extLst>
      <p:ext uri="{BB962C8B-B14F-4D97-AF65-F5344CB8AC3E}">
        <p14:creationId xmlns:p14="http://schemas.microsoft.com/office/powerpoint/2010/main" val="1718981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73B3E-2D67-C8EE-A086-AA41F4AC69D4}"/>
              </a:ext>
            </a:extLst>
          </p:cNvPr>
          <p:cNvSpPr>
            <a:spLocks noGrp="1"/>
          </p:cNvSpPr>
          <p:nvPr>
            <p:ph type="title"/>
          </p:nvPr>
        </p:nvSpPr>
        <p:spPr/>
        <p:txBody>
          <a:bodyPr/>
          <a:lstStyle/>
          <a:p>
            <a:r>
              <a:rPr lang="en-US" dirty="0"/>
              <a:t>Extra Slide 2. “</a:t>
            </a:r>
            <a:r>
              <a:rPr lang="en-US" dirty="0" err="1"/>
              <a:t>AveragedRot</a:t>
            </a:r>
            <a:r>
              <a:rPr lang="en-US" dirty="0"/>
              <a:t>” Files</a:t>
            </a:r>
          </a:p>
        </p:txBody>
      </p:sp>
      <p:sp>
        <p:nvSpPr>
          <p:cNvPr id="4" name="Content Placeholder 6">
            <a:extLst>
              <a:ext uri="{FF2B5EF4-FFF2-40B4-BE49-F238E27FC236}">
                <a16:creationId xmlns:a16="http://schemas.microsoft.com/office/drawing/2014/main" id="{58823AF7-150B-EABD-DF94-2793635B8F04}"/>
              </a:ext>
            </a:extLst>
          </p:cNvPr>
          <p:cNvSpPr txBox="1">
            <a:spLocks/>
          </p:cNvSpPr>
          <p:nvPr/>
        </p:nvSpPr>
        <p:spPr>
          <a:xfrm>
            <a:off x="5294376" y="1527048"/>
            <a:ext cx="6370320" cy="46590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AveragedRot</a:t>
            </a:r>
            <a:r>
              <a:rPr lang="en-US" dirty="0"/>
              <a:t> –consists </a:t>
            </a:r>
            <a:r>
              <a:rPr lang="en-US" dirty="0" err="1"/>
              <a:t>inverpolated</a:t>
            </a:r>
            <a:r>
              <a:rPr lang="en-US" dirty="0"/>
              <a:t> translational stage position X for the averaged scan, followed </a:t>
            </a:r>
            <a:r>
              <a:rPr lang="en-US" dirty="0" err="1"/>
              <a:t>bymeasured</a:t>
            </a:r>
            <a:r>
              <a:rPr lang="en-US" dirty="0"/>
              <a:t> channels (1 or 2 depending on single channel of two channel measurements).</a:t>
            </a:r>
          </a:p>
          <a:p>
            <a:r>
              <a:rPr lang="en-US" b="1" dirty="0"/>
              <a:t>If applicable </a:t>
            </a:r>
            <a:r>
              <a:rPr lang="en-US" dirty="0"/>
              <a:t>– header of the second </a:t>
            </a:r>
            <a:r>
              <a:rPr lang="en-US" dirty="0" err="1"/>
              <a:t>coloumn</a:t>
            </a:r>
            <a:r>
              <a:rPr lang="en-US" dirty="0"/>
              <a:t> (data Ch1) is the average over the reference channel, can be used in </a:t>
            </a:r>
            <a:r>
              <a:rPr lang="en-US" dirty="0" err="1"/>
              <a:t>TxtShuffle</a:t>
            </a:r>
            <a:r>
              <a:rPr lang="en-US" dirty="0"/>
              <a:t>. </a:t>
            </a:r>
          </a:p>
          <a:p>
            <a:r>
              <a:rPr lang="en-US" dirty="0"/>
              <a:t>These files should be primarily used in </a:t>
            </a:r>
            <a:r>
              <a:rPr lang="en-US" dirty="0" err="1"/>
              <a:t>TxtShuffle</a:t>
            </a:r>
            <a:r>
              <a:rPr lang="en-US" dirty="0"/>
              <a:t> or Nematicity.</a:t>
            </a:r>
          </a:p>
        </p:txBody>
      </p:sp>
      <p:pic>
        <p:nvPicPr>
          <p:cNvPr id="7" name="Picture 6">
            <a:extLst>
              <a:ext uri="{FF2B5EF4-FFF2-40B4-BE49-F238E27FC236}">
                <a16:creationId xmlns:a16="http://schemas.microsoft.com/office/drawing/2014/main" id="{6A1E1236-C921-6FA7-D1F2-DD6AE2BBD0E3}"/>
              </a:ext>
            </a:extLst>
          </p:cNvPr>
          <p:cNvPicPr>
            <a:picLocks noChangeAspect="1"/>
          </p:cNvPicPr>
          <p:nvPr/>
        </p:nvPicPr>
        <p:blipFill>
          <a:blip r:embed="rId2"/>
          <a:stretch>
            <a:fillRect/>
          </a:stretch>
        </p:blipFill>
        <p:spPr>
          <a:xfrm>
            <a:off x="233596" y="1271047"/>
            <a:ext cx="2105319" cy="5010849"/>
          </a:xfrm>
          <a:prstGeom prst="rect">
            <a:avLst/>
          </a:prstGeom>
        </p:spPr>
      </p:pic>
    </p:spTree>
    <p:extLst>
      <p:ext uri="{BB962C8B-B14F-4D97-AF65-F5344CB8AC3E}">
        <p14:creationId xmlns:p14="http://schemas.microsoft.com/office/powerpoint/2010/main" val="2282233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3E9E-5CA5-6FD9-BE44-AE614DEE45CB}"/>
              </a:ext>
            </a:extLst>
          </p:cNvPr>
          <p:cNvSpPr>
            <a:spLocks noGrp="1"/>
          </p:cNvSpPr>
          <p:nvPr>
            <p:ph type="title"/>
          </p:nvPr>
        </p:nvSpPr>
        <p:spPr/>
        <p:txBody>
          <a:bodyPr/>
          <a:lstStyle/>
          <a:p>
            <a:r>
              <a:rPr lang="en-US" dirty="0"/>
              <a:t>Extra Slide 3. “</a:t>
            </a:r>
            <a:r>
              <a:rPr lang="en-US" dirty="0" err="1"/>
              <a:t>RawDataRot</a:t>
            </a:r>
            <a:r>
              <a:rPr lang="en-US" dirty="0"/>
              <a:t>” Files</a:t>
            </a:r>
          </a:p>
        </p:txBody>
      </p:sp>
      <p:sp>
        <p:nvSpPr>
          <p:cNvPr id="7" name="Content Placeholder 6">
            <a:extLst>
              <a:ext uri="{FF2B5EF4-FFF2-40B4-BE49-F238E27FC236}">
                <a16:creationId xmlns:a16="http://schemas.microsoft.com/office/drawing/2014/main" id="{9BE3B5A3-4DA6-65F1-D51B-5138B5858A61}"/>
              </a:ext>
            </a:extLst>
          </p:cNvPr>
          <p:cNvSpPr>
            <a:spLocks noGrp="1"/>
          </p:cNvSpPr>
          <p:nvPr>
            <p:ph idx="1"/>
          </p:nvPr>
        </p:nvSpPr>
        <p:spPr>
          <a:xfrm>
            <a:off x="4983480" y="1517904"/>
            <a:ext cx="6370320" cy="4659059"/>
          </a:xfrm>
        </p:spPr>
        <p:txBody>
          <a:bodyPr>
            <a:normAutofit fontScale="92500" lnSpcReduction="20000"/>
          </a:bodyPr>
          <a:lstStyle/>
          <a:p>
            <a:r>
              <a:rPr lang="en-US" dirty="0"/>
              <a:t>RawDataRot0 –consists real recorded translational stage positions (X(Aerotech)) for the first scan, interpolated translational stage positions (X) for each scan, followed by all measured channels.(Ch1, power reference) for single channel measurements or (Ch1, Ch2 , power reference) for two channel measurements.</a:t>
            </a:r>
          </a:p>
          <a:p>
            <a:r>
              <a:rPr lang="en-US" dirty="0"/>
              <a:t>These files serve as a “backup” if there is an issue with any of individual scans (during one </a:t>
            </a:r>
            <a:r>
              <a:rPr lang="en-US" dirty="0" err="1"/>
              <a:t>Multiscan</a:t>
            </a:r>
            <a:r>
              <a:rPr lang="en-US" dirty="0"/>
              <a:t>) or there was an error in processing “</a:t>
            </a:r>
            <a:r>
              <a:rPr lang="en-US" dirty="0" err="1"/>
              <a:t>AveragedRot</a:t>
            </a:r>
            <a:r>
              <a:rPr lang="en-US" dirty="0"/>
              <a:t>” file by the measurement program.</a:t>
            </a:r>
          </a:p>
        </p:txBody>
      </p:sp>
      <p:pic>
        <p:nvPicPr>
          <p:cNvPr id="10" name="Picture 9">
            <a:extLst>
              <a:ext uri="{FF2B5EF4-FFF2-40B4-BE49-F238E27FC236}">
                <a16:creationId xmlns:a16="http://schemas.microsoft.com/office/drawing/2014/main" id="{517F7250-C5CE-3707-88C9-05838D170506}"/>
              </a:ext>
            </a:extLst>
          </p:cNvPr>
          <p:cNvPicPr>
            <a:picLocks noChangeAspect="1"/>
          </p:cNvPicPr>
          <p:nvPr/>
        </p:nvPicPr>
        <p:blipFill>
          <a:blip r:embed="rId2"/>
          <a:stretch>
            <a:fillRect/>
          </a:stretch>
        </p:blipFill>
        <p:spPr>
          <a:xfrm>
            <a:off x="115139" y="2039112"/>
            <a:ext cx="4768050" cy="1996821"/>
          </a:xfrm>
          <a:prstGeom prst="rect">
            <a:avLst/>
          </a:prstGeom>
        </p:spPr>
      </p:pic>
    </p:spTree>
    <p:extLst>
      <p:ext uri="{BB962C8B-B14F-4D97-AF65-F5344CB8AC3E}">
        <p14:creationId xmlns:p14="http://schemas.microsoft.com/office/powerpoint/2010/main" val="3978873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AB226-1756-B7F5-5597-68C51B80F5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AAA9F5-E0F3-DC95-D730-2E84778EFDFA}"/>
              </a:ext>
            </a:extLst>
          </p:cNvPr>
          <p:cNvSpPr>
            <a:spLocks noGrp="1"/>
          </p:cNvSpPr>
          <p:nvPr>
            <p:ph type="title"/>
          </p:nvPr>
        </p:nvSpPr>
        <p:spPr/>
        <p:txBody>
          <a:bodyPr/>
          <a:lstStyle/>
          <a:p>
            <a:r>
              <a:rPr lang="en-US" dirty="0"/>
              <a:t>Extra Slide 4. “Data” Files</a:t>
            </a:r>
          </a:p>
        </p:txBody>
      </p:sp>
      <p:sp>
        <p:nvSpPr>
          <p:cNvPr id="7" name="Content Placeholder 6">
            <a:extLst>
              <a:ext uri="{FF2B5EF4-FFF2-40B4-BE49-F238E27FC236}">
                <a16:creationId xmlns:a16="http://schemas.microsoft.com/office/drawing/2014/main" id="{0D2218D8-855D-C107-D408-E260B24D2CDB}"/>
              </a:ext>
            </a:extLst>
          </p:cNvPr>
          <p:cNvSpPr>
            <a:spLocks noGrp="1"/>
          </p:cNvSpPr>
          <p:nvPr>
            <p:ph idx="1"/>
          </p:nvPr>
        </p:nvSpPr>
        <p:spPr>
          <a:xfrm>
            <a:off x="4983480" y="1517904"/>
            <a:ext cx="6370320" cy="4659059"/>
          </a:xfrm>
        </p:spPr>
        <p:txBody>
          <a:bodyPr>
            <a:normAutofit fontScale="92500" lnSpcReduction="20000"/>
          </a:bodyPr>
          <a:lstStyle/>
          <a:p>
            <a:r>
              <a:rPr lang="en-US" dirty="0"/>
              <a:t>“Data” file consist real recorded translational stage positions (X(Aerotech)) for the first scan, interpolated translational stage positions (X) for each scan, followed by measured Ch1, with the header being the average of the next (reference, Ch2) channel.</a:t>
            </a:r>
          </a:p>
          <a:p>
            <a:r>
              <a:rPr lang="en-US" dirty="0"/>
              <a:t>These files have the data from </a:t>
            </a:r>
            <a:r>
              <a:rPr lang="en-US" dirty="0" err="1"/>
              <a:t>RawDataRot</a:t>
            </a:r>
            <a:r>
              <a:rPr lang="en-US" dirty="0"/>
              <a:t>, used to obtain </a:t>
            </a:r>
            <a:r>
              <a:rPr lang="en-US" dirty="0" err="1"/>
              <a:t>AveragedRot</a:t>
            </a:r>
            <a:r>
              <a:rPr lang="en-US" dirty="0"/>
              <a:t>, and are recorded for diagnostical reasons: </a:t>
            </a:r>
            <a:r>
              <a:rPr lang="en-US" b="1" dirty="0"/>
              <a:t>If there is an issue with processing “</a:t>
            </a:r>
            <a:r>
              <a:rPr lang="en-US" b="1" dirty="0" err="1"/>
              <a:t>AveragedRot</a:t>
            </a:r>
            <a:r>
              <a:rPr lang="en-US" b="1" dirty="0"/>
              <a:t>” file, one can examine “Data” file to ensure the measurement program did not omit any data.</a:t>
            </a:r>
          </a:p>
        </p:txBody>
      </p:sp>
      <p:sp>
        <p:nvSpPr>
          <p:cNvPr id="11" name="TextBox 10">
            <a:extLst>
              <a:ext uri="{FF2B5EF4-FFF2-40B4-BE49-F238E27FC236}">
                <a16:creationId xmlns:a16="http://schemas.microsoft.com/office/drawing/2014/main" id="{354539D6-9CBD-6A6E-CB98-6A1C163C0781}"/>
              </a:ext>
            </a:extLst>
          </p:cNvPr>
          <p:cNvSpPr txBox="1"/>
          <p:nvPr/>
        </p:nvSpPr>
        <p:spPr>
          <a:xfrm>
            <a:off x="310528" y="4668821"/>
            <a:ext cx="3985450" cy="369332"/>
          </a:xfrm>
          <a:prstGeom prst="rect">
            <a:avLst/>
          </a:prstGeom>
          <a:noFill/>
        </p:spPr>
        <p:txBody>
          <a:bodyPr wrap="none" rtlCol="0">
            <a:spAutoFit/>
          </a:bodyPr>
          <a:lstStyle/>
          <a:p>
            <a:r>
              <a:rPr lang="en-US" dirty="0"/>
              <a:t>Single channel measurement example</a:t>
            </a:r>
          </a:p>
        </p:txBody>
      </p:sp>
      <p:pic>
        <p:nvPicPr>
          <p:cNvPr id="4" name="Picture 3">
            <a:extLst>
              <a:ext uri="{FF2B5EF4-FFF2-40B4-BE49-F238E27FC236}">
                <a16:creationId xmlns:a16="http://schemas.microsoft.com/office/drawing/2014/main" id="{A2FED057-8184-BE22-5D42-3CDCD9948494}"/>
              </a:ext>
            </a:extLst>
          </p:cNvPr>
          <p:cNvPicPr>
            <a:picLocks noChangeAspect="1"/>
          </p:cNvPicPr>
          <p:nvPr/>
        </p:nvPicPr>
        <p:blipFill>
          <a:blip r:embed="rId2"/>
          <a:stretch>
            <a:fillRect/>
          </a:stretch>
        </p:blipFill>
        <p:spPr>
          <a:xfrm>
            <a:off x="310528" y="1621965"/>
            <a:ext cx="4447636" cy="3046856"/>
          </a:xfrm>
          <a:prstGeom prst="rect">
            <a:avLst/>
          </a:prstGeom>
        </p:spPr>
      </p:pic>
    </p:spTree>
    <p:extLst>
      <p:ext uri="{BB962C8B-B14F-4D97-AF65-F5344CB8AC3E}">
        <p14:creationId xmlns:p14="http://schemas.microsoft.com/office/powerpoint/2010/main" val="3669541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9BB5A-58FD-3C1F-7347-9A4671E84217}"/>
              </a:ext>
            </a:extLst>
          </p:cNvPr>
          <p:cNvSpPr>
            <a:spLocks noGrp="1"/>
          </p:cNvSpPr>
          <p:nvPr>
            <p:ph type="title"/>
          </p:nvPr>
        </p:nvSpPr>
        <p:spPr/>
        <p:txBody>
          <a:bodyPr/>
          <a:lstStyle/>
          <a:p>
            <a:r>
              <a:rPr lang="en-US" dirty="0"/>
              <a:t>Example of transient signal S(t)</a:t>
            </a:r>
          </a:p>
        </p:txBody>
      </p:sp>
      <p:sp>
        <p:nvSpPr>
          <p:cNvPr id="7" name="Content Placeholder 6">
            <a:extLst>
              <a:ext uri="{FF2B5EF4-FFF2-40B4-BE49-F238E27FC236}">
                <a16:creationId xmlns:a16="http://schemas.microsoft.com/office/drawing/2014/main" id="{028D2B73-D150-50F8-40F4-7611AA03373B}"/>
              </a:ext>
            </a:extLst>
          </p:cNvPr>
          <p:cNvSpPr>
            <a:spLocks noGrp="1"/>
          </p:cNvSpPr>
          <p:nvPr>
            <p:ph idx="1"/>
          </p:nvPr>
        </p:nvSpPr>
        <p:spPr>
          <a:xfrm>
            <a:off x="6096000" y="1690688"/>
            <a:ext cx="5958840" cy="4351338"/>
          </a:xfrm>
        </p:spPr>
        <p:txBody>
          <a:bodyPr>
            <a:normAutofit/>
          </a:bodyPr>
          <a:lstStyle/>
          <a:p>
            <a:r>
              <a:rPr lang="en-US" sz="2000" dirty="0"/>
              <a:t>One measurement stands for one transient signal S(t). In this example, transient reflectivity was measured, but the presented guide will work </a:t>
            </a:r>
            <a:r>
              <a:rPr lang="en-US" sz="2000" b="1" dirty="0"/>
              <a:t>for ANY </a:t>
            </a:r>
            <a:r>
              <a:rPr lang="en-US" sz="2000" dirty="0"/>
              <a:t>transient signal. </a:t>
            </a:r>
          </a:p>
          <a:p>
            <a:r>
              <a:rPr lang="en-US" sz="2000" dirty="0"/>
              <a:t>Experimental programs allow measurement at controlled temperature T and power P, therefore there are two main types of measurements: temperature-dependent measurements (at fixed P, changing T), and power-dependent measurements (at fixed T, changing P)</a:t>
            </a:r>
          </a:p>
          <a:p>
            <a:endParaRPr lang="en-US" sz="2000" dirty="0"/>
          </a:p>
        </p:txBody>
      </p:sp>
      <p:pic>
        <p:nvPicPr>
          <p:cNvPr id="8" name="Content Placeholder 4">
            <a:extLst>
              <a:ext uri="{FF2B5EF4-FFF2-40B4-BE49-F238E27FC236}">
                <a16:creationId xmlns:a16="http://schemas.microsoft.com/office/drawing/2014/main" id="{C3804753-8FDC-0F64-78A2-AE4817D83BBD}"/>
              </a:ext>
            </a:extLst>
          </p:cNvPr>
          <p:cNvPicPr>
            <a:picLocks noChangeAspect="1"/>
          </p:cNvPicPr>
          <p:nvPr/>
        </p:nvPicPr>
        <p:blipFill>
          <a:blip r:embed="rId2"/>
          <a:stretch>
            <a:fillRect/>
          </a:stretch>
        </p:blipFill>
        <p:spPr>
          <a:xfrm>
            <a:off x="1496877" y="4068056"/>
            <a:ext cx="3466719" cy="2748201"/>
          </a:xfrm>
          <a:prstGeom prst="rect">
            <a:avLst/>
          </a:prstGeom>
        </p:spPr>
      </p:pic>
      <p:pic>
        <p:nvPicPr>
          <p:cNvPr id="3" name="Picture 2" descr="A diagram of a cryogenic stage&#10;&#10;Description automatically generated">
            <a:extLst>
              <a:ext uri="{FF2B5EF4-FFF2-40B4-BE49-F238E27FC236}">
                <a16:creationId xmlns:a16="http://schemas.microsoft.com/office/drawing/2014/main" id="{139D7407-0554-2440-B414-FCCD1FEB9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522" y="1346073"/>
            <a:ext cx="4839081" cy="2721983"/>
          </a:xfrm>
          <a:prstGeom prst="rect">
            <a:avLst/>
          </a:prstGeom>
        </p:spPr>
      </p:pic>
    </p:spTree>
    <p:extLst>
      <p:ext uri="{BB962C8B-B14F-4D97-AF65-F5344CB8AC3E}">
        <p14:creationId xmlns:p14="http://schemas.microsoft.com/office/powerpoint/2010/main" val="770632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3A90F-2B5C-F76A-EFC0-21FF5B57A596}"/>
              </a:ext>
            </a:extLst>
          </p:cNvPr>
          <p:cNvSpPr>
            <a:spLocks noGrp="1"/>
          </p:cNvSpPr>
          <p:nvPr>
            <p:ph type="title"/>
          </p:nvPr>
        </p:nvSpPr>
        <p:spPr/>
        <p:txBody>
          <a:bodyPr/>
          <a:lstStyle/>
          <a:p>
            <a:r>
              <a:rPr lang="en-US" dirty="0"/>
              <a:t>Measurement Program Working Principle (</a:t>
            </a:r>
            <a:r>
              <a:rPr lang="en-US" dirty="0" err="1"/>
              <a:t>Multiscan</a:t>
            </a:r>
            <a:r>
              <a:rPr lang="en-US" dirty="0"/>
              <a:t>)</a:t>
            </a:r>
          </a:p>
        </p:txBody>
      </p:sp>
      <p:sp>
        <p:nvSpPr>
          <p:cNvPr id="3" name="Content Placeholder 2">
            <a:extLst>
              <a:ext uri="{FF2B5EF4-FFF2-40B4-BE49-F238E27FC236}">
                <a16:creationId xmlns:a16="http://schemas.microsoft.com/office/drawing/2014/main" id="{CD3E764F-C713-30DF-715F-4C8182B3B163}"/>
              </a:ext>
            </a:extLst>
          </p:cNvPr>
          <p:cNvSpPr>
            <a:spLocks noGrp="1"/>
          </p:cNvSpPr>
          <p:nvPr>
            <p:ph idx="1"/>
          </p:nvPr>
        </p:nvSpPr>
        <p:spPr>
          <a:xfrm>
            <a:off x="7286624" y="1825625"/>
            <a:ext cx="4067175" cy="4351338"/>
          </a:xfrm>
        </p:spPr>
        <p:txBody>
          <a:bodyPr>
            <a:normAutofit/>
          </a:bodyPr>
          <a:lstStyle/>
          <a:p>
            <a:r>
              <a:rPr lang="en-US" dirty="0"/>
              <a:t>Measurement programs use two separate threads for data (signal from the photodetector) and position recording.</a:t>
            </a:r>
          </a:p>
          <a:p>
            <a:r>
              <a:rPr lang="en-US" dirty="0"/>
              <a:t>The hardware connection is summarized on the extra slide 1.</a:t>
            </a:r>
          </a:p>
        </p:txBody>
      </p:sp>
      <p:pic>
        <p:nvPicPr>
          <p:cNvPr id="5" name="Picture 4" descr="A diagram of a computer program&#10;&#10;Description automatically generated">
            <a:extLst>
              <a:ext uri="{FF2B5EF4-FFF2-40B4-BE49-F238E27FC236}">
                <a16:creationId xmlns:a16="http://schemas.microsoft.com/office/drawing/2014/main" id="{C8A971B6-5726-B3DC-79AA-254B405F0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49" y="1690688"/>
            <a:ext cx="6545749" cy="3681984"/>
          </a:xfrm>
          <a:prstGeom prst="rect">
            <a:avLst/>
          </a:prstGeom>
        </p:spPr>
      </p:pic>
    </p:spTree>
    <p:extLst>
      <p:ext uri="{BB962C8B-B14F-4D97-AF65-F5344CB8AC3E}">
        <p14:creationId xmlns:p14="http://schemas.microsoft.com/office/powerpoint/2010/main" val="95255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5CB5-7AFD-2C68-3CAC-61BBAED3B5E9}"/>
              </a:ext>
            </a:extLst>
          </p:cNvPr>
          <p:cNvSpPr>
            <a:spLocks noGrp="1"/>
          </p:cNvSpPr>
          <p:nvPr>
            <p:ph type="title"/>
          </p:nvPr>
        </p:nvSpPr>
        <p:spPr/>
        <p:txBody>
          <a:bodyPr>
            <a:normAutofit fontScale="90000"/>
          </a:bodyPr>
          <a:lstStyle/>
          <a:p>
            <a:r>
              <a:rPr lang="en-US" dirty="0"/>
              <a:t>Initial Interpolation (for each </a:t>
            </a:r>
            <a:r>
              <a:rPr lang="en-US" dirty="0" err="1"/>
              <a:t>Multiscan</a:t>
            </a:r>
            <a:r>
              <a:rPr lang="en-US" dirty="0"/>
              <a:t> separately)</a:t>
            </a:r>
            <a:br>
              <a:rPr lang="en-US" dirty="0"/>
            </a:br>
            <a:endParaRPr lang="en-US" dirty="0"/>
          </a:p>
        </p:txBody>
      </p:sp>
      <p:sp>
        <p:nvSpPr>
          <p:cNvPr id="3" name="Content Placeholder 2">
            <a:extLst>
              <a:ext uri="{FF2B5EF4-FFF2-40B4-BE49-F238E27FC236}">
                <a16:creationId xmlns:a16="http://schemas.microsoft.com/office/drawing/2014/main" id="{7AAC87D6-0D45-786F-5D45-4A62C45B1576}"/>
              </a:ext>
            </a:extLst>
          </p:cNvPr>
          <p:cNvSpPr>
            <a:spLocks noGrp="1"/>
          </p:cNvSpPr>
          <p:nvPr>
            <p:ph idx="1"/>
          </p:nvPr>
        </p:nvSpPr>
        <p:spPr>
          <a:xfrm>
            <a:off x="5779008" y="1825625"/>
            <a:ext cx="5574792" cy="4351338"/>
          </a:xfrm>
        </p:spPr>
        <p:txBody>
          <a:bodyPr/>
          <a:lstStyle/>
          <a:p>
            <a:r>
              <a:rPr lang="en-US" dirty="0"/>
              <a:t>Position recording is </a:t>
            </a:r>
            <a:r>
              <a:rPr lang="en-US" b="1" dirty="0"/>
              <a:t>SLOWER</a:t>
            </a:r>
            <a:r>
              <a:rPr lang="en-US" dirty="0"/>
              <a:t> that the data recording, each scan position values are </a:t>
            </a:r>
            <a:r>
              <a:rPr lang="en-US" b="1" dirty="0"/>
              <a:t>interpolated linearly</a:t>
            </a:r>
            <a:r>
              <a:rPr lang="en-US" dirty="0"/>
              <a:t> based on the data recording. </a:t>
            </a:r>
          </a:p>
          <a:p>
            <a:endParaRPr lang="en-US" dirty="0"/>
          </a:p>
        </p:txBody>
      </p:sp>
      <p:pic>
        <p:nvPicPr>
          <p:cNvPr id="5" name="Picture 4">
            <a:extLst>
              <a:ext uri="{FF2B5EF4-FFF2-40B4-BE49-F238E27FC236}">
                <a16:creationId xmlns:a16="http://schemas.microsoft.com/office/drawing/2014/main" id="{6FECF9F9-5302-B493-5718-C2A95711B20C}"/>
              </a:ext>
            </a:extLst>
          </p:cNvPr>
          <p:cNvPicPr>
            <a:picLocks noChangeAspect="1"/>
          </p:cNvPicPr>
          <p:nvPr/>
        </p:nvPicPr>
        <p:blipFill>
          <a:blip r:embed="rId2"/>
          <a:stretch>
            <a:fillRect/>
          </a:stretch>
        </p:blipFill>
        <p:spPr>
          <a:xfrm>
            <a:off x="173105" y="1619251"/>
            <a:ext cx="5530356" cy="4557712"/>
          </a:xfrm>
          <a:prstGeom prst="rect">
            <a:avLst/>
          </a:prstGeom>
        </p:spPr>
      </p:pic>
    </p:spTree>
    <p:extLst>
      <p:ext uri="{BB962C8B-B14F-4D97-AF65-F5344CB8AC3E}">
        <p14:creationId xmlns:p14="http://schemas.microsoft.com/office/powerpoint/2010/main" val="1167056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DB149-10CF-1B34-9E4F-0066161BF02D}"/>
              </a:ext>
            </a:extLst>
          </p:cNvPr>
          <p:cNvSpPr>
            <a:spLocks noGrp="1"/>
          </p:cNvSpPr>
          <p:nvPr>
            <p:ph type="title"/>
          </p:nvPr>
        </p:nvSpPr>
        <p:spPr/>
        <p:txBody>
          <a:bodyPr/>
          <a:lstStyle/>
          <a:p>
            <a:r>
              <a:rPr lang="en-US" dirty="0" err="1"/>
              <a:t>Multiscan</a:t>
            </a:r>
            <a:r>
              <a:rPr lang="en-US" dirty="0"/>
              <a:t> </a:t>
            </a:r>
          </a:p>
        </p:txBody>
      </p:sp>
      <p:sp>
        <p:nvSpPr>
          <p:cNvPr id="3" name="Content Placeholder 2">
            <a:extLst>
              <a:ext uri="{FF2B5EF4-FFF2-40B4-BE49-F238E27FC236}">
                <a16:creationId xmlns:a16="http://schemas.microsoft.com/office/drawing/2014/main" id="{685EDE4C-2CA4-890F-C450-9D1FC5459782}"/>
              </a:ext>
            </a:extLst>
          </p:cNvPr>
          <p:cNvSpPr>
            <a:spLocks noGrp="1"/>
          </p:cNvSpPr>
          <p:nvPr>
            <p:ph idx="1"/>
          </p:nvPr>
        </p:nvSpPr>
        <p:spPr>
          <a:xfrm>
            <a:off x="838200" y="1587881"/>
            <a:ext cx="10515600" cy="4351338"/>
          </a:xfrm>
        </p:spPr>
        <p:txBody>
          <a:bodyPr/>
          <a:lstStyle/>
          <a:p>
            <a:r>
              <a:rPr lang="en-US" dirty="0"/>
              <a:t>Generally, scan is repeated several times at the same T and P, and then averaged, to increase Singal-To-Noise ratio.</a:t>
            </a:r>
          </a:p>
          <a:p>
            <a:r>
              <a:rPr lang="en-US" dirty="0"/>
              <a:t>For all separate scans within one </a:t>
            </a:r>
            <a:r>
              <a:rPr lang="en-US" dirty="0" err="1"/>
              <a:t>multiscan</a:t>
            </a:r>
            <a:r>
              <a:rPr lang="en-US" dirty="0"/>
              <a:t>, the data is averaged into a one scan, and saved as a file with “</a:t>
            </a:r>
            <a:r>
              <a:rPr lang="en-US" dirty="0" err="1"/>
              <a:t>AveragedRot</a:t>
            </a:r>
            <a:r>
              <a:rPr lang="en-US" dirty="0"/>
              <a:t>” suffix.</a:t>
            </a:r>
            <a:endParaRPr lang="en-US" b="1" dirty="0"/>
          </a:p>
          <a:p>
            <a:endParaRPr lang="en-US" dirty="0"/>
          </a:p>
        </p:txBody>
      </p:sp>
      <p:grpSp>
        <p:nvGrpSpPr>
          <p:cNvPr id="9" name="Group 8">
            <a:extLst>
              <a:ext uri="{FF2B5EF4-FFF2-40B4-BE49-F238E27FC236}">
                <a16:creationId xmlns:a16="http://schemas.microsoft.com/office/drawing/2014/main" id="{4D9668D3-0555-3901-CF55-312D36A1476F}"/>
              </a:ext>
            </a:extLst>
          </p:cNvPr>
          <p:cNvGrpSpPr/>
          <p:nvPr/>
        </p:nvGrpSpPr>
        <p:grpSpPr>
          <a:xfrm>
            <a:off x="8179484" y="3681952"/>
            <a:ext cx="3329263" cy="2579436"/>
            <a:chOff x="8133773" y="2406585"/>
            <a:chExt cx="5215975" cy="4260661"/>
          </a:xfrm>
        </p:grpSpPr>
        <p:graphicFrame>
          <p:nvGraphicFramePr>
            <p:cNvPr id="5" name="Object 4">
              <a:extLst>
                <a:ext uri="{FF2B5EF4-FFF2-40B4-BE49-F238E27FC236}">
                  <a16:creationId xmlns:a16="http://schemas.microsoft.com/office/drawing/2014/main" id="{F9FD4AD6-6214-EFE2-A4CD-A42F8DE70899}"/>
                </a:ext>
              </a:extLst>
            </p:cNvPr>
            <p:cNvGraphicFramePr>
              <a:graphicFrameLocks noChangeAspect="1"/>
            </p:cNvGraphicFramePr>
            <p:nvPr>
              <p:extLst>
                <p:ext uri="{D42A27DB-BD31-4B8C-83A1-F6EECF244321}">
                  <p14:modId xmlns:p14="http://schemas.microsoft.com/office/powerpoint/2010/main" val="4084129842"/>
                </p:ext>
              </p:extLst>
            </p:nvPr>
          </p:nvGraphicFramePr>
          <p:xfrm>
            <a:off x="8133773" y="2406585"/>
            <a:ext cx="5215975" cy="4030365"/>
          </p:xfrm>
          <a:graphic>
            <a:graphicData uri="http://schemas.openxmlformats.org/presentationml/2006/ole">
              <mc:AlternateContent xmlns:mc="http://schemas.openxmlformats.org/markup-compatibility/2006">
                <mc:Choice xmlns:v="urn:schemas-microsoft-com:vml" Requires="v">
                  <p:oleObj name="Graph" r:id="rId2" imgW="31432308" imgH="24288451" progId="Origin50.Graph">
                    <p:embed/>
                  </p:oleObj>
                </mc:Choice>
                <mc:Fallback>
                  <p:oleObj name="Graph" r:id="rId2" imgW="31432308" imgH="24288451" progId="Origin50.Graph">
                    <p:embed/>
                    <p:pic>
                      <p:nvPicPr>
                        <p:cNvPr id="0" name=""/>
                        <p:cNvPicPr/>
                        <p:nvPr/>
                      </p:nvPicPr>
                      <p:blipFill>
                        <a:blip r:embed="rId3"/>
                        <a:stretch>
                          <a:fillRect/>
                        </a:stretch>
                      </p:blipFill>
                      <p:spPr>
                        <a:xfrm>
                          <a:off x="8133773" y="2406585"/>
                          <a:ext cx="5215975" cy="403036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C383DE18-60B5-E1E1-0813-3E67BB617A0C}"/>
                </a:ext>
              </a:extLst>
            </p:cNvPr>
            <p:cNvSpPr txBox="1"/>
            <p:nvPr/>
          </p:nvSpPr>
          <p:spPr>
            <a:xfrm>
              <a:off x="9435353" y="6297915"/>
              <a:ext cx="1509002" cy="369331"/>
            </a:xfrm>
            <a:prstGeom prst="rect">
              <a:avLst/>
            </a:prstGeom>
            <a:noFill/>
          </p:spPr>
          <p:txBody>
            <a:bodyPr wrap="none" rtlCol="0">
              <a:spAutoFit/>
            </a:bodyPr>
            <a:lstStyle/>
            <a:p>
              <a:r>
                <a:rPr lang="en-US" b="1" dirty="0" err="1"/>
                <a:t>AveragedRot</a:t>
              </a:r>
              <a:endParaRPr lang="en-US" b="1" dirty="0"/>
            </a:p>
          </p:txBody>
        </p:sp>
      </p:grpSp>
      <p:grpSp>
        <p:nvGrpSpPr>
          <p:cNvPr id="10" name="Group 9">
            <a:extLst>
              <a:ext uri="{FF2B5EF4-FFF2-40B4-BE49-F238E27FC236}">
                <a16:creationId xmlns:a16="http://schemas.microsoft.com/office/drawing/2014/main" id="{4D397EA8-ACFE-0808-DED3-F7A40F10E4E6}"/>
              </a:ext>
            </a:extLst>
          </p:cNvPr>
          <p:cNvGrpSpPr/>
          <p:nvPr/>
        </p:nvGrpSpPr>
        <p:grpSpPr>
          <a:xfrm>
            <a:off x="430783" y="3429000"/>
            <a:ext cx="3849895" cy="2998667"/>
            <a:chOff x="686576" y="2254868"/>
            <a:chExt cx="5329491" cy="4622698"/>
          </a:xfrm>
        </p:grpSpPr>
        <p:graphicFrame>
          <p:nvGraphicFramePr>
            <p:cNvPr id="4" name="Object 3">
              <a:extLst>
                <a:ext uri="{FF2B5EF4-FFF2-40B4-BE49-F238E27FC236}">
                  <a16:creationId xmlns:a16="http://schemas.microsoft.com/office/drawing/2014/main" id="{57E7E683-E0D2-100F-1E4B-47B66C0FF76D}"/>
                </a:ext>
              </a:extLst>
            </p:cNvPr>
            <p:cNvGraphicFramePr>
              <a:graphicFrameLocks noChangeAspect="1"/>
            </p:cNvGraphicFramePr>
            <p:nvPr>
              <p:extLst>
                <p:ext uri="{D42A27DB-BD31-4B8C-83A1-F6EECF244321}">
                  <p14:modId xmlns:p14="http://schemas.microsoft.com/office/powerpoint/2010/main" val="2024534429"/>
                </p:ext>
              </p:extLst>
            </p:nvPr>
          </p:nvGraphicFramePr>
          <p:xfrm>
            <a:off x="686576" y="2254868"/>
            <a:ext cx="5329491" cy="4118077"/>
          </p:xfrm>
          <a:graphic>
            <a:graphicData uri="http://schemas.openxmlformats.org/presentationml/2006/ole">
              <mc:AlternateContent xmlns:mc="http://schemas.openxmlformats.org/markup-compatibility/2006">
                <mc:Choice xmlns:v="urn:schemas-microsoft-com:vml" Requires="v">
                  <p:oleObj name="Graph" r:id="rId4" imgW="31432308" imgH="24288451" progId="Origin50.Graph">
                    <p:embed/>
                  </p:oleObj>
                </mc:Choice>
                <mc:Fallback>
                  <p:oleObj name="Graph" r:id="rId4" imgW="31432308" imgH="24288451" progId="Origin50.Graph">
                    <p:embed/>
                    <p:pic>
                      <p:nvPicPr>
                        <p:cNvPr id="0" name=""/>
                        <p:cNvPicPr/>
                        <p:nvPr/>
                      </p:nvPicPr>
                      <p:blipFill>
                        <a:blip r:embed="rId5"/>
                        <a:stretch>
                          <a:fillRect/>
                        </a:stretch>
                      </p:blipFill>
                      <p:spPr>
                        <a:xfrm>
                          <a:off x="686576" y="2254868"/>
                          <a:ext cx="5329491" cy="411807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FE2836AB-6060-1426-D841-0B5C50C4CA3D}"/>
                </a:ext>
              </a:extLst>
            </p:cNvPr>
            <p:cNvSpPr txBox="1"/>
            <p:nvPr/>
          </p:nvSpPr>
          <p:spPr>
            <a:xfrm>
              <a:off x="1956100" y="6308210"/>
              <a:ext cx="3146793" cy="569356"/>
            </a:xfrm>
            <a:prstGeom prst="rect">
              <a:avLst/>
            </a:prstGeom>
            <a:noFill/>
          </p:spPr>
          <p:txBody>
            <a:bodyPr wrap="square" rtlCol="0">
              <a:spAutoFit/>
            </a:bodyPr>
            <a:lstStyle/>
            <a:p>
              <a:r>
                <a:rPr lang="en-US" b="1" dirty="0"/>
                <a:t>Data / </a:t>
              </a:r>
              <a:r>
                <a:rPr lang="en-US" b="1" dirty="0" err="1"/>
                <a:t>RawDataRot</a:t>
              </a:r>
              <a:endParaRPr lang="en-US" b="1" dirty="0"/>
            </a:p>
          </p:txBody>
        </p:sp>
      </p:grpSp>
      <p:pic>
        <p:nvPicPr>
          <p:cNvPr id="8" name="Content Placeholder 4">
            <a:extLst>
              <a:ext uri="{FF2B5EF4-FFF2-40B4-BE49-F238E27FC236}">
                <a16:creationId xmlns:a16="http://schemas.microsoft.com/office/drawing/2014/main" id="{D01D0F35-9F9A-BC41-BDEB-BF0A1162863F}"/>
              </a:ext>
            </a:extLst>
          </p:cNvPr>
          <p:cNvPicPr>
            <a:picLocks noChangeAspect="1"/>
          </p:cNvPicPr>
          <p:nvPr/>
        </p:nvPicPr>
        <p:blipFill>
          <a:blip r:embed="rId6"/>
          <a:stretch>
            <a:fillRect/>
          </a:stretch>
        </p:blipFill>
        <p:spPr>
          <a:xfrm>
            <a:off x="4491393" y="4821440"/>
            <a:ext cx="3477376" cy="828466"/>
          </a:xfrm>
          <a:prstGeom prst="rect">
            <a:avLst/>
          </a:prstGeom>
        </p:spPr>
      </p:pic>
      <p:cxnSp>
        <p:nvCxnSpPr>
          <p:cNvPr id="12" name="Straight Arrow Connector 11">
            <a:extLst>
              <a:ext uri="{FF2B5EF4-FFF2-40B4-BE49-F238E27FC236}">
                <a16:creationId xmlns:a16="http://schemas.microsoft.com/office/drawing/2014/main" id="{F283E4B0-0167-5F71-BF50-6624326640A9}"/>
              </a:ext>
            </a:extLst>
          </p:cNvPr>
          <p:cNvCxnSpPr>
            <a:cxnSpLocks/>
            <a:stCxn id="8" idx="3"/>
            <a:endCxn id="6" idx="1"/>
          </p:cNvCxnSpPr>
          <p:nvPr/>
        </p:nvCxnSpPr>
        <p:spPr>
          <a:xfrm>
            <a:off x="7968769" y="5235673"/>
            <a:ext cx="1041490" cy="91391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F283E4B0-0167-5F71-BF50-6624326640A9}"/>
              </a:ext>
            </a:extLst>
          </p:cNvPr>
          <p:cNvCxnSpPr>
            <a:cxnSpLocks/>
            <a:stCxn id="8" idx="1"/>
            <a:endCxn id="7" idx="3"/>
          </p:cNvCxnSpPr>
          <p:nvPr/>
        </p:nvCxnSpPr>
        <p:spPr>
          <a:xfrm flipH="1">
            <a:off x="3621023" y="5235673"/>
            <a:ext cx="870370" cy="100732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1D0AF511-12A6-6609-1A75-07EC29C4148A}"/>
              </a:ext>
            </a:extLst>
          </p:cNvPr>
          <p:cNvSpPr txBox="1"/>
          <p:nvPr/>
        </p:nvSpPr>
        <p:spPr>
          <a:xfrm>
            <a:off x="4792562" y="5660227"/>
            <a:ext cx="2891284" cy="923330"/>
          </a:xfrm>
          <a:prstGeom prst="rect">
            <a:avLst/>
          </a:prstGeom>
          <a:noFill/>
        </p:spPr>
        <p:txBody>
          <a:bodyPr wrap="square">
            <a:spAutoFit/>
          </a:bodyPr>
          <a:lstStyle/>
          <a:p>
            <a:r>
              <a:rPr lang="en-US" dirty="0"/>
              <a:t>All three types of files are summarized in the extra slides 2-4.</a:t>
            </a:r>
          </a:p>
        </p:txBody>
      </p:sp>
    </p:spTree>
    <p:extLst>
      <p:ext uri="{BB962C8B-B14F-4D97-AF65-F5344CB8AC3E}">
        <p14:creationId xmlns:p14="http://schemas.microsoft.com/office/powerpoint/2010/main" val="157706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D67ED-3F83-A0DC-E0A0-24E76D6DD131}"/>
              </a:ext>
            </a:extLst>
          </p:cNvPr>
          <p:cNvSpPr>
            <a:spLocks noGrp="1"/>
          </p:cNvSpPr>
          <p:nvPr>
            <p:ph type="title"/>
          </p:nvPr>
        </p:nvSpPr>
        <p:spPr>
          <a:xfrm>
            <a:off x="838200" y="86473"/>
            <a:ext cx="10515600" cy="1325563"/>
          </a:xfrm>
        </p:spPr>
        <p:txBody>
          <a:bodyPr/>
          <a:lstStyle/>
          <a:p>
            <a:r>
              <a:rPr lang="en-US"/>
              <a:t>Measurement Sets</a:t>
            </a:r>
            <a:endParaRPr lang="en-US" dirty="0"/>
          </a:p>
        </p:txBody>
      </p:sp>
      <p:sp>
        <p:nvSpPr>
          <p:cNvPr id="3" name="Content Placeholder 2">
            <a:extLst>
              <a:ext uri="{FF2B5EF4-FFF2-40B4-BE49-F238E27FC236}">
                <a16:creationId xmlns:a16="http://schemas.microsoft.com/office/drawing/2014/main" id="{A8CA20AF-F46C-3CB7-BA6E-EE4D015A2FA1}"/>
              </a:ext>
            </a:extLst>
          </p:cNvPr>
          <p:cNvSpPr>
            <a:spLocks noGrp="1"/>
          </p:cNvSpPr>
          <p:nvPr>
            <p:ph idx="1"/>
          </p:nvPr>
        </p:nvSpPr>
        <p:spPr>
          <a:xfrm>
            <a:off x="6800850" y="1334294"/>
            <a:ext cx="4552950" cy="4842669"/>
          </a:xfrm>
        </p:spPr>
        <p:txBody>
          <a:bodyPr/>
          <a:lstStyle/>
          <a:p>
            <a:r>
              <a:rPr lang="en-US" dirty="0"/>
              <a:t>One measurement set: M </a:t>
            </a:r>
            <a:r>
              <a:rPr lang="en-US" dirty="0" err="1"/>
              <a:t>multiscans</a:t>
            </a:r>
            <a:r>
              <a:rPr lang="en-US" dirty="0"/>
              <a:t> (each resulting in one Averaged scan – </a:t>
            </a:r>
            <a:r>
              <a:rPr lang="en-US" b="1" dirty="0" err="1"/>
              <a:t>AveragedRot</a:t>
            </a:r>
            <a:r>
              <a:rPr lang="en-US" dirty="0"/>
              <a:t> files –</a:t>
            </a:r>
            <a:r>
              <a:rPr lang="en-US" b="1" dirty="0"/>
              <a:t>files to use in </a:t>
            </a:r>
            <a:r>
              <a:rPr lang="en-US" b="1" dirty="0" err="1"/>
              <a:t>TxtShuffle</a:t>
            </a:r>
            <a:r>
              <a:rPr lang="en-US" b="1" dirty="0"/>
              <a:t> / Nematicity</a:t>
            </a:r>
            <a:r>
              <a:rPr lang="en-US" dirty="0"/>
              <a:t>).</a:t>
            </a:r>
          </a:p>
          <a:p>
            <a:r>
              <a:rPr lang="en-US" dirty="0"/>
              <a:t>All three types of files are summarized in the extra slides 2-4.</a:t>
            </a:r>
          </a:p>
        </p:txBody>
      </p:sp>
      <p:pic>
        <p:nvPicPr>
          <p:cNvPr id="9" name="Graphic 8">
            <a:extLst>
              <a:ext uri="{FF2B5EF4-FFF2-40B4-BE49-F238E27FC236}">
                <a16:creationId xmlns:a16="http://schemas.microsoft.com/office/drawing/2014/main" id="{D132B591-D74C-5120-78DB-D1E80C2D38D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9728" y="1257681"/>
            <a:ext cx="6477000" cy="2667000"/>
          </a:xfrm>
          <a:prstGeom prst="rect">
            <a:avLst/>
          </a:prstGeom>
        </p:spPr>
      </p:pic>
      <p:pic>
        <p:nvPicPr>
          <p:cNvPr id="10" name="Content Placeholder 4">
            <a:extLst>
              <a:ext uri="{FF2B5EF4-FFF2-40B4-BE49-F238E27FC236}">
                <a16:creationId xmlns:a16="http://schemas.microsoft.com/office/drawing/2014/main" id="{48B24A5D-D801-16AE-7856-D102599D2E4E}"/>
              </a:ext>
            </a:extLst>
          </p:cNvPr>
          <p:cNvPicPr>
            <a:picLocks noChangeAspect="1"/>
          </p:cNvPicPr>
          <p:nvPr/>
        </p:nvPicPr>
        <p:blipFill>
          <a:blip r:embed="rId3"/>
          <a:stretch>
            <a:fillRect/>
          </a:stretch>
        </p:blipFill>
        <p:spPr>
          <a:xfrm>
            <a:off x="6896986" y="5147573"/>
            <a:ext cx="4900435" cy="1167502"/>
          </a:xfrm>
          <a:prstGeom prst="rect">
            <a:avLst/>
          </a:prstGeom>
        </p:spPr>
      </p:pic>
      <p:pic>
        <p:nvPicPr>
          <p:cNvPr id="12" name="Graphic 11">
            <a:extLst>
              <a:ext uri="{FF2B5EF4-FFF2-40B4-BE49-F238E27FC236}">
                <a16:creationId xmlns:a16="http://schemas.microsoft.com/office/drawing/2014/main" id="{F0DE1ACF-034E-EA98-D5C9-B46AA19BFCB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9728" y="3924681"/>
            <a:ext cx="6477000" cy="2667000"/>
          </a:xfrm>
          <a:prstGeom prst="rect">
            <a:avLst/>
          </a:prstGeom>
        </p:spPr>
      </p:pic>
    </p:spTree>
    <p:extLst>
      <p:ext uri="{BB962C8B-B14F-4D97-AF65-F5344CB8AC3E}">
        <p14:creationId xmlns:p14="http://schemas.microsoft.com/office/powerpoint/2010/main" val="2808736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B145-877A-1D82-B146-E2E1BDB01103}"/>
              </a:ext>
            </a:extLst>
          </p:cNvPr>
          <p:cNvSpPr>
            <a:spLocks noGrp="1"/>
          </p:cNvSpPr>
          <p:nvPr>
            <p:ph type="title"/>
          </p:nvPr>
        </p:nvSpPr>
        <p:spPr/>
        <p:txBody>
          <a:bodyPr/>
          <a:lstStyle/>
          <a:p>
            <a:r>
              <a:rPr lang="en-US" dirty="0"/>
              <a:t>Temperature Dependent Measurements</a:t>
            </a:r>
          </a:p>
        </p:txBody>
      </p:sp>
      <p:sp>
        <p:nvSpPr>
          <p:cNvPr id="3" name="Content Placeholder 2">
            <a:extLst>
              <a:ext uri="{FF2B5EF4-FFF2-40B4-BE49-F238E27FC236}">
                <a16:creationId xmlns:a16="http://schemas.microsoft.com/office/drawing/2014/main" id="{A3AE8D02-8B7E-62C9-3917-B050D8AC0678}"/>
              </a:ext>
            </a:extLst>
          </p:cNvPr>
          <p:cNvSpPr>
            <a:spLocks noGrp="1"/>
          </p:cNvSpPr>
          <p:nvPr>
            <p:ph idx="1"/>
          </p:nvPr>
        </p:nvSpPr>
        <p:spPr>
          <a:xfrm>
            <a:off x="4562856" y="1459865"/>
            <a:ext cx="7406640" cy="4351338"/>
          </a:xfrm>
        </p:spPr>
        <p:txBody>
          <a:bodyPr>
            <a:normAutofit fontScale="92500"/>
          </a:bodyPr>
          <a:lstStyle/>
          <a:p>
            <a:r>
              <a:rPr lang="en-US" dirty="0"/>
              <a:t>Temperature-dependent measurement sets represent transient-signal data recorded as a function of both time delay and sample temperature, S(</a:t>
            </a:r>
            <a:r>
              <a:rPr lang="en-US" dirty="0" err="1"/>
              <a:t>t,T</a:t>
            </a:r>
            <a:r>
              <a:rPr lang="en-US" dirty="0"/>
              <a:t>). In this case, the regular format of the names of the output files is: </a:t>
            </a:r>
            <a:r>
              <a:rPr lang="en-US" dirty="0">
                <a:solidFill>
                  <a:schemeClr val="accent1"/>
                </a:solidFill>
              </a:rPr>
              <a:t>[prefix]</a:t>
            </a:r>
            <a:r>
              <a:rPr lang="en-US" dirty="0"/>
              <a:t>+</a:t>
            </a:r>
            <a:r>
              <a:rPr lang="en-US" dirty="0">
                <a:solidFill>
                  <a:schemeClr val="accent3"/>
                </a:solidFill>
              </a:rPr>
              <a:t>[Temperature\temperature counter]</a:t>
            </a:r>
            <a:r>
              <a:rPr lang="en-US" dirty="0"/>
              <a:t>+</a:t>
            </a:r>
            <a:r>
              <a:rPr lang="en-US" dirty="0">
                <a:solidFill>
                  <a:srgbClr val="FF0000"/>
                </a:solidFill>
              </a:rPr>
              <a:t>[suffix]</a:t>
            </a:r>
            <a:r>
              <a:rPr lang="en-US" dirty="0"/>
              <a:t>.txt</a:t>
            </a:r>
          </a:p>
          <a:p>
            <a:r>
              <a:rPr lang="en-US" dirty="0"/>
              <a:t>For example:</a:t>
            </a:r>
            <a:r>
              <a:rPr lang="en-US" dirty="0">
                <a:solidFill>
                  <a:schemeClr val="accent1"/>
                </a:solidFill>
              </a:rPr>
              <a:t>v2o3_tempDep_63mW_50ps_3-250K_</a:t>
            </a:r>
            <a:r>
              <a:rPr lang="en-US" dirty="0">
                <a:solidFill>
                  <a:schemeClr val="accent3"/>
                </a:solidFill>
              </a:rPr>
              <a:t>30</a:t>
            </a:r>
            <a:r>
              <a:rPr lang="en-US" dirty="0">
                <a:solidFill>
                  <a:srgbClr val="FF0000"/>
                </a:solidFill>
              </a:rPr>
              <a:t>KMultiScanAveragedRot0</a:t>
            </a:r>
            <a:r>
              <a:rPr lang="en-US" dirty="0"/>
              <a:t>.txt</a:t>
            </a:r>
          </a:p>
          <a:p>
            <a:r>
              <a:rPr lang="en-US" b="1" dirty="0"/>
              <a:t>Note that 30 here stands for 3.0K, not 30K due to temperature coding into the filename</a:t>
            </a:r>
          </a:p>
        </p:txBody>
      </p:sp>
      <p:pic>
        <p:nvPicPr>
          <p:cNvPr id="7" name="Picture 6">
            <a:extLst>
              <a:ext uri="{FF2B5EF4-FFF2-40B4-BE49-F238E27FC236}">
                <a16:creationId xmlns:a16="http://schemas.microsoft.com/office/drawing/2014/main" id="{418DFECE-7A84-722E-2151-DC968B85B31F}"/>
              </a:ext>
            </a:extLst>
          </p:cNvPr>
          <p:cNvPicPr>
            <a:picLocks noChangeAspect="1"/>
          </p:cNvPicPr>
          <p:nvPr/>
        </p:nvPicPr>
        <p:blipFill>
          <a:blip r:embed="rId2"/>
          <a:stretch>
            <a:fillRect/>
          </a:stretch>
        </p:blipFill>
        <p:spPr>
          <a:xfrm>
            <a:off x="85424" y="1576388"/>
            <a:ext cx="4305901" cy="5106113"/>
          </a:xfrm>
          <a:prstGeom prst="rect">
            <a:avLst/>
          </a:prstGeom>
        </p:spPr>
      </p:pic>
    </p:spTree>
    <p:extLst>
      <p:ext uri="{BB962C8B-B14F-4D97-AF65-F5344CB8AC3E}">
        <p14:creationId xmlns:p14="http://schemas.microsoft.com/office/powerpoint/2010/main" val="63174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E8477-42F9-0C49-1AC7-8FF0722024A6}"/>
              </a:ext>
            </a:extLst>
          </p:cNvPr>
          <p:cNvSpPr>
            <a:spLocks noGrp="1"/>
          </p:cNvSpPr>
          <p:nvPr>
            <p:ph type="title"/>
          </p:nvPr>
        </p:nvSpPr>
        <p:spPr/>
        <p:txBody>
          <a:bodyPr/>
          <a:lstStyle/>
          <a:p>
            <a:r>
              <a:rPr lang="en-US" dirty="0"/>
              <a:t>Power Dependent Measurements</a:t>
            </a:r>
          </a:p>
        </p:txBody>
      </p:sp>
      <p:sp>
        <p:nvSpPr>
          <p:cNvPr id="3" name="Content Placeholder 2">
            <a:extLst>
              <a:ext uri="{FF2B5EF4-FFF2-40B4-BE49-F238E27FC236}">
                <a16:creationId xmlns:a16="http://schemas.microsoft.com/office/drawing/2014/main" id="{1DB88C40-0CEB-72A4-52D4-44C0480516D2}"/>
              </a:ext>
            </a:extLst>
          </p:cNvPr>
          <p:cNvSpPr>
            <a:spLocks noGrp="1"/>
          </p:cNvSpPr>
          <p:nvPr>
            <p:ph idx="1"/>
          </p:nvPr>
        </p:nvSpPr>
        <p:spPr>
          <a:xfrm>
            <a:off x="4233672" y="1453896"/>
            <a:ext cx="7120127" cy="4723067"/>
          </a:xfrm>
        </p:spPr>
        <p:txBody>
          <a:bodyPr/>
          <a:lstStyle/>
          <a:p>
            <a:r>
              <a:rPr lang="en-US" dirty="0"/>
              <a:t>Power-Dependent measurement sets are S(</a:t>
            </a:r>
            <a:r>
              <a:rPr lang="en-US" dirty="0" err="1"/>
              <a:t>t,R</a:t>
            </a:r>
            <a:r>
              <a:rPr lang="en-US" dirty="0"/>
              <a:t>). Achieved by rotating the </a:t>
            </a:r>
            <a:r>
              <a:rPr lang="en-US" dirty="0" err="1"/>
              <a:t>haflwavelength</a:t>
            </a:r>
            <a:r>
              <a:rPr lang="en-US" dirty="0"/>
              <a:t> plate, hence the power is defined by the rotation position N, or </a:t>
            </a:r>
            <a:r>
              <a:rPr lang="en-US" dirty="0" err="1"/>
              <a:t>RotN</a:t>
            </a:r>
            <a:r>
              <a:rPr lang="en-US" dirty="0"/>
              <a:t>.</a:t>
            </a:r>
          </a:p>
          <a:p>
            <a:r>
              <a:rPr lang="en-US" dirty="0"/>
              <a:t> In this case, the regular format of the output files is:</a:t>
            </a:r>
            <a:br>
              <a:rPr lang="en-US" dirty="0"/>
            </a:br>
            <a:r>
              <a:rPr lang="en-US" dirty="0">
                <a:solidFill>
                  <a:schemeClr val="accent1"/>
                </a:solidFill>
              </a:rPr>
              <a:t>[prefix]</a:t>
            </a:r>
            <a:r>
              <a:rPr lang="en-US" dirty="0"/>
              <a:t>+</a:t>
            </a:r>
            <a:r>
              <a:rPr lang="en-US" dirty="0">
                <a:solidFill>
                  <a:schemeClr val="accent3"/>
                </a:solidFill>
              </a:rPr>
              <a:t>[RotationCounter]</a:t>
            </a:r>
            <a:r>
              <a:rPr lang="en-US" dirty="0"/>
              <a:t>.txt</a:t>
            </a:r>
          </a:p>
          <a:p>
            <a:r>
              <a:rPr lang="en-US" dirty="0"/>
              <a:t>For example: </a:t>
            </a:r>
            <a:r>
              <a:rPr lang="en-US" dirty="0">
                <a:solidFill>
                  <a:schemeClr val="accent1"/>
                </a:solidFill>
              </a:rPr>
              <a:t>FST030_pol_powDep_2ps_MultiScanAveragedRot</a:t>
            </a:r>
            <a:r>
              <a:rPr lang="en-US" dirty="0">
                <a:solidFill>
                  <a:schemeClr val="accent3"/>
                </a:solidFill>
              </a:rPr>
              <a:t>40</a:t>
            </a:r>
            <a:r>
              <a:rPr lang="en-US" dirty="0"/>
              <a:t>.txt</a:t>
            </a:r>
          </a:p>
        </p:txBody>
      </p:sp>
      <p:pic>
        <p:nvPicPr>
          <p:cNvPr id="7" name="Picture 6">
            <a:extLst>
              <a:ext uri="{FF2B5EF4-FFF2-40B4-BE49-F238E27FC236}">
                <a16:creationId xmlns:a16="http://schemas.microsoft.com/office/drawing/2014/main" id="{10F0E3A2-84C9-104E-236A-498BC144C29C}"/>
              </a:ext>
            </a:extLst>
          </p:cNvPr>
          <p:cNvPicPr>
            <a:picLocks noChangeAspect="1"/>
          </p:cNvPicPr>
          <p:nvPr/>
        </p:nvPicPr>
        <p:blipFill>
          <a:blip r:embed="rId2"/>
          <a:stretch>
            <a:fillRect/>
          </a:stretch>
        </p:blipFill>
        <p:spPr>
          <a:xfrm>
            <a:off x="89610" y="1822132"/>
            <a:ext cx="3916678" cy="4802187"/>
          </a:xfrm>
          <a:prstGeom prst="rect">
            <a:avLst/>
          </a:prstGeom>
        </p:spPr>
      </p:pic>
    </p:spTree>
    <p:extLst>
      <p:ext uri="{BB962C8B-B14F-4D97-AF65-F5344CB8AC3E}">
        <p14:creationId xmlns:p14="http://schemas.microsoft.com/office/powerpoint/2010/main" val="2638867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2ECC3-EB23-F075-B1B0-28E7903C8B47}"/>
              </a:ext>
            </a:extLst>
          </p:cNvPr>
          <p:cNvSpPr>
            <a:spLocks noGrp="1"/>
          </p:cNvSpPr>
          <p:nvPr>
            <p:ph type="title"/>
          </p:nvPr>
        </p:nvSpPr>
        <p:spPr/>
        <p:txBody>
          <a:bodyPr/>
          <a:lstStyle/>
          <a:p>
            <a:r>
              <a:rPr lang="en-US" dirty="0"/>
              <a:t>What initial processing programs do</a:t>
            </a:r>
          </a:p>
        </p:txBody>
      </p:sp>
      <p:sp>
        <p:nvSpPr>
          <p:cNvPr id="3" name="Content Placeholder 2">
            <a:extLst>
              <a:ext uri="{FF2B5EF4-FFF2-40B4-BE49-F238E27FC236}">
                <a16:creationId xmlns:a16="http://schemas.microsoft.com/office/drawing/2014/main" id="{4C6DA81C-7E47-D4CB-B598-A2E35CC7B3AF}"/>
              </a:ext>
            </a:extLst>
          </p:cNvPr>
          <p:cNvSpPr>
            <a:spLocks noGrp="1"/>
          </p:cNvSpPr>
          <p:nvPr>
            <p:ph idx="1"/>
          </p:nvPr>
        </p:nvSpPr>
        <p:spPr>
          <a:xfrm>
            <a:off x="0" y="5882365"/>
            <a:ext cx="12192000" cy="975635"/>
          </a:xfrm>
        </p:spPr>
        <p:txBody>
          <a:bodyPr>
            <a:normAutofit fontScale="85000" lnSpcReduction="20000"/>
          </a:bodyPr>
          <a:lstStyle/>
          <a:p>
            <a:r>
              <a:rPr lang="en-US" dirty="0"/>
              <a:t>Other then combining the entire set into one table, initial processing also includes recalculation of the transient signal into a relative change. </a:t>
            </a:r>
            <a:r>
              <a:rPr lang="en-US" b="1" dirty="0"/>
              <a:t>It can be done with </a:t>
            </a:r>
            <a:r>
              <a:rPr lang="en-US" b="1" dirty="0" err="1"/>
              <a:t>TxtShuffle</a:t>
            </a:r>
            <a:r>
              <a:rPr lang="en-US" b="1" dirty="0"/>
              <a:t> or Nematicity, as explained in P2 and P3.</a:t>
            </a:r>
          </a:p>
        </p:txBody>
      </p:sp>
      <p:pic>
        <p:nvPicPr>
          <p:cNvPr id="5" name="Content Placeholder 4">
            <a:extLst>
              <a:ext uri="{FF2B5EF4-FFF2-40B4-BE49-F238E27FC236}">
                <a16:creationId xmlns:a16="http://schemas.microsoft.com/office/drawing/2014/main" id="{E962614A-DCC6-EAE5-45B8-1802E38CB7F8}"/>
              </a:ext>
            </a:extLst>
          </p:cNvPr>
          <p:cNvPicPr>
            <a:picLocks noChangeAspect="1"/>
          </p:cNvPicPr>
          <p:nvPr/>
        </p:nvPicPr>
        <p:blipFill>
          <a:blip r:embed="rId2"/>
          <a:stretch>
            <a:fillRect/>
          </a:stretch>
        </p:blipFill>
        <p:spPr>
          <a:xfrm>
            <a:off x="103250" y="1585992"/>
            <a:ext cx="4649724" cy="3686015"/>
          </a:xfrm>
          <a:prstGeom prst="rect">
            <a:avLst/>
          </a:prstGeom>
        </p:spPr>
      </p:pic>
      <p:graphicFrame>
        <p:nvGraphicFramePr>
          <p:cNvPr id="6" name="Object 5">
            <a:extLst>
              <a:ext uri="{FF2B5EF4-FFF2-40B4-BE49-F238E27FC236}">
                <a16:creationId xmlns:a16="http://schemas.microsoft.com/office/drawing/2014/main" id="{AF960700-E42E-BE0E-41A7-1BB33AC45574}"/>
              </a:ext>
            </a:extLst>
          </p:cNvPr>
          <p:cNvGraphicFramePr>
            <a:graphicFrameLocks noChangeAspect="1"/>
          </p:cNvGraphicFramePr>
          <p:nvPr>
            <p:extLst>
              <p:ext uri="{D42A27DB-BD31-4B8C-83A1-F6EECF244321}">
                <p14:modId xmlns:p14="http://schemas.microsoft.com/office/powerpoint/2010/main" val="4215088228"/>
              </p:ext>
            </p:extLst>
          </p:nvPr>
        </p:nvGraphicFramePr>
        <p:xfrm>
          <a:off x="5715000" y="1250460"/>
          <a:ext cx="5638800" cy="4357080"/>
        </p:xfrm>
        <a:graphic>
          <a:graphicData uri="http://schemas.openxmlformats.org/presentationml/2006/ole">
            <mc:AlternateContent xmlns:mc="http://schemas.openxmlformats.org/markup-compatibility/2006">
              <mc:Choice xmlns:v="urn:schemas-microsoft-com:vml" Requires="v">
                <p:oleObj name="Graph" r:id="rId3" imgW="31432308" imgH="24288451" progId="Origin50.Graph">
                  <p:embed/>
                </p:oleObj>
              </mc:Choice>
              <mc:Fallback>
                <p:oleObj name="Graph" r:id="rId3" imgW="31432308" imgH="24288451" progId="Origin50.Graph">
                  <p:embed/>
                  <p:pic>
                    <p:nvPicPr>
                      <p:cNvPr id="0" name=""/>
                      <p:cNvPicPr/>
                      <p:nvPr/>
                    </p:nvPicPr>
                    <p:blipFill>
                      <a:blip r:embed="rId4"/>
                      <a:stretch>
                        <a:fillRect/>
                      </a:stretch>
                    </p:blipFill>
                    <p:spPr>
                      <a:xfrm>
                        <a:off x="5715000" y="1250460"/>
                        <a:ext cx="5638800" cy="4357080"/>
                      </a:xfrm>
                      <a:prstGeom prst="rect">
                        <a:avLst/>
                      </a:prstGeom>
                    </p:spPr>
                  </p:pic>
                </p:oleObj>
              </mc:Fallback>
            </mc:AlternateContent>
          </a:graphicData>
        </a:graphic>
      </p:graphicFrame>
    </p:spTree>
    <p:extLst>
      <p:ext uri="{BB962C8B-B14F-4D97-AF65-F5344CB8AC3E}">
        <p14:creationId xmlns:p14="http://schemas.microsoft.com/office/powerpoint/2010/main" val="1103986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535</TotalTime>
  <Words>799</Words>
  <Application>Microsoft Office PowerPoint</Application>
  <PresentationFormat>Widescreen</PresentationFormat>
  <Paragraphs>41</Paragraphs>
  <Slides>13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Aptos</vt:lpstr>
      <vt:lpstr>Aptos Display</vt:lpstr>
      <vt:lpstr>Arial</vt:lpstr>
      <vt:lpstr>Office Theme</vt:lpstr>
      <vt:lpstr>Graph</vt:lpstr>
      <vt:lpstr>P1: Introduction into the Experimental Measurements Programs working principle and output</vt:lpstr>
      <vt:lpstr>Example of transient signal S(t)</vt:lpstr>
      <vt:lpstr>Measurement Program Working Principle (Multiscan)</vt:lpstr>
      <vt:lpstr>Initial Interpolation (for each Multiscan separately) </vt:lpstr>
      <vt:lpstr>Multiscan </vt:lpstr>
      <vt:lpstr>Measurement Sets</vt:lpstr>
      <vt:lpstr>Temperature Dependent Measurements</vt:lpstr>
      <vt:lpstr>Power Dependent Measurements</vt:lpstr>
      <vt:lpstr>What initial processing programs do</vt:lpstr>
      <vt:lpstr>Extra Slide 1. Hardware Connection</vt:lpstr>
      <vt:lpstr>Extra Slide 2. “AveragedRot” Files</vt:lpstr>
      <vt:lpstr>Extra Slide 3. “RawDataRot” Files</vt:lpstr>
      <vt:lpstr>Extra Slide 4. “Data” Files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Alexander Bartenev</dc:creator>
  <cp:lastModifiedBy>Alexander Bartenev</cp:lastModifiedBy>
  <cp:revision>5</cp:revision>
  <dcterms:created xsi:type="dcterms:W3CDTF">2026-04-08T16:23:09Z</dcterms:created>
  <dcterms:modified xsi:type="dcterms:W3CDTF">2026-04-09T23:59:20Z</dcterms:modified>
</cp:coreProperties>
</file>