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8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954B-F26C-7CD3-B6DC-31C3E62E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25786-35D0-B37C-866A-9FB64432D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B89DB-199C-8D9C-1A97-5AC0BF70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DE06F-6E03-1549-CB47-7A27FA30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626D-7E18-243E-A66B-218F8271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5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1D43-4BD4-1EEB-83DD-E32A591B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21EE7-CCD2-44CC-ACF2-6D67AB1E5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614B0-E241-B621-4265-1E2F8303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A025-A67D-CE6D-BD01-09E75177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E4D06-3559-5483-99C4-19EC0190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CB245-0A36-487C-7E54-447D9E1CE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86B43-CF32-0AE3-235A-3C5A1AEF4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029C7-AE7A-20DE-FEF1-0C93F114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C5304-E50C-2140-79E2-D165CF4F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D68C6-DB86-F944-B4BF-31F052F5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9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D996-C4BC-E6A7-FBCF-6F84F369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F59B-9830-9951-F887-07AC374F7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4AE1B-1CAC-F470-C4ED-DFACC22A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12A25-0F5F-CB2D-378A-20CAF1CE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CB2FD-84C7-9BCA-D656-F2AD8EB2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2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CC4E-F216-3B1B-6C46-0461C87E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BA492-C58B-126F-ED28-E76F85252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BDED-EC4B-AFC6-FD7E-7A82500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E8252-540C-3FD8-9CE8-F551D36D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7B79-13E9-C5FE-CC73-C137FF0F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58F5-C52E-0E2D-DD78-E41CE7D0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BCE6D-E30A-E9CB-F207-D234C37D7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138E4-9830-C684-9A48-F9B61726A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8DDEA-2284-3A4A-4AB6-DA8A18B6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85192-A386-E384-9926-44BA4C81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6A76-73BB-78A5-34E4-FC09DB62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F1E8-10CB-0C38-D9E5-31472CB3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9EA95-3466-C435-624A-D70ED86CE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27EF9-0964-E3AD-0F27-21AD7562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84015-7F1F-2967-C2EE-F44D9A51D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B3A85-F301-43A2-9984-E94F91509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4EC8D-65BF-2E6F-8CAA-E300E26E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C5E347-22B1-31F9-68EE-69C14555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FD7E3-99A2-1A1F-26C9-CA305AD5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1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FB48-4BF0-82BE-E8DC-1F7F0E3F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2F972-52B4-CD80-279C-7384EA63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1E695-838F-77D7-38D8-DB4EDEC4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1DEDC-EC25-F4FE-6ABB-AD02CA89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0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4B1C4-7964-C2FF-ED95-A5C38582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5169F-B3C5-F0C7-CE4D-96FFACC7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9B0FA-EFD0-F8B3-019D-4C434E95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A010-743B-71E7-A944-1033C830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A7AF3-B7C3-1F6C-154A-923D2DAF3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BF650-0964-5012-9155-BC318E5C8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AB8D0-B7D4-86BE-2B64-999F5ECE5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BCDF0-0F11-0E72-F671-257FA1D0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79366-7B33-D60B-71F2-012367C9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5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9A04-72E5-3617-8A80-FEBD620C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9DE5D-9E22-253C-A7FE-D0CB86B42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2A62B-3BFE-3F3F-2B9D-882883FDE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8533F-F39E-6799-CD91-E9E732B2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A868F-EDD5-8294-ED57-0939E463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E0E9D-80FF-7B9B-5958-550C3AC0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5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88001-D153-EFF1-2330-CD5840FB9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B879F-6412-B67A-32F6-D2370F57C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EA80-7174-79F2-1541-CA005EEA5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83B671-D4BF-4F54-941E-A929EC0CF30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8D7C9-EE3C-405C-5D96-F3F8B70A2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9BD63-FA20-0880-C5DB-269612580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518D3B-7B1D-412A-9065-35723D1F0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7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emf"/><Relationship Id="rId7" Type="http://schemas.openxmlformats.org/officeDocument/2006/relationships/image" Target="../media/image5.sv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5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rxiv.org/pdf/2602.0577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35D3-9AA0-80D1-A7F0-6349552FB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Processing of Transient Signals. Overview</a:t>
            </a:r>
          </a:p>
        </p:txBody>
      </p:sp>
    </p:spTree>
    <p:extLst>
      <p:ext uri="{BB962C8B-B14F-4D97-AF65-F5344CB8AC3E}">
        <p14:creationId xmlns:p14="http://schemas.microsoft.com/office/powerpoint/2010/main" val="343184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1243-0037-FB43-6B11-631CA989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P8 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6E4D2E-D078-FDD6-D0CE-D5346A9C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0" y="1271016"/>
            <a:ext cx="5044440" cy="49059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Sometimes, the change of the files (resaving) before </a:t>
            </a:r>
            <a:r>
              <a:rPr lang="en-US" dirty="0" err="1"/>
              <a:t>TxtShuffle</a:t>
            </a:r>
            <a:r>
              <a:rPr lang="en-US" dirty="0"/>
              <a:t> / Nematicity (</a:t>
            </a:r>
            <a:r>
              <a:rPr lang="en-US" dirty="0" err="1"/>
              <a:t>AveragedRot</a:t>
            </a:r>
            <a:r>
              <a:rPr lang="en-US" dirty="0"/>
              <a:t>) is required. Some possible cases are: </a:t>
            </a:r>
          </a:p>
          <a:p>
            <a:pPr lvl="1"/>
            <a:r>
              <a:rPr lang="en-US" dirty="0"/>
              <a:t>Some individual scans have high noise \ unphysical features (</a:t>
            </a:r>
            <a:r>
              <a:rPr lang="en-US" b="1" dirty="0" err="1"/>
              <a:t>AverageOverScansT</a:t>
            </a:r>
            <a:r>
              <a:rPr lang="en-US" b="1" dirty="0"/>
              <a:t> helps with 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Temperature –dependent measurement set (manual, old program versions) with different increment (</a:t>
            </a:r>
            <a:r>
              <a:rPr lang="en-US" b="1" dirty="0" err="1"/>
              <a:t>CloneAndRenumber</a:t>
            </a:r>
            <a:r>
              <a:rPr lang="en-US" b="1" dirty="0"/>
              <a:t> helps with it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Video explanations are given in the videos </a:t>
            </a:r>
          </a:p>
          <a:p>
            <a:pPr lvl="1"/>
            <a:r>
              <a:rPr lang="en-US" b="1" dirty="0" err="1"/>
              <a:t>AverageOverScansT</a:t>
            </a:r>
            <a:endParaRPr lang="en-US" b="1" dirty="0"/>
          </a:p>
          <a:p>
            <a:pPr lvl="1"/>
            <a:r>
              <a:rPr lang="en-US" b="1" dirty="0" err="1"/>
              <a:t>CloneAndRenumber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FF8C3-51E4-8F53-880C-2044EF5AF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4941"/>
            <a:ext cx="4718304" cy="228904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76FA933-EBCB-16F2-88AA-44CE65453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653463"/>
              </p:ext>
            </p:extLst>
          </p:nvPr>
        </p:nvGraphicFramePr>
        <p:xfrm>
          <a:off x="1103376" y="3429000"/>
          <a:ext cx="4187952" cy="323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1432308" imgH="24288451" progId="Origin50.Graph">
                  <p:embed/>
                </p:oleObj>
              </mc:Choice>
              <mc:Fallback>
                <p:oleObj name="Graph" r:id="rId3" imgW="31432308" imgH="24288451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64EBFED-519F-ADC7-5132-DED393790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376" y="3429000"/>
                        <a:ext cx="4187952" cy="3236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97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61D6-0EC2-3508-706F-5F3DBBB2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Summary of the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CFC04-D9BF-F4FD-FCDA-746F67B8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052" y="1694722"/>
            <a:ext cx="5409321" cy="46175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P1 explains the structure  of the experimental  measurement programs (EMP) and the types of the output files.</a:t>
            </a:r>
          </a:p>
          <a:p>
            <a:r>
              <a:rPr lang="en-US" dirty="0"/>
              <a:t>P2 / P3 explain how to combine the measured transient signals into one convenient txt table, to work with the rest of the programs.</a:t>
            </a:r>
          </a:p>
          <a:p>
            <a:r>
              <a:rPr lang="en-US" dirty="0"/>
              <a:t>P4 shows the basic possible analysis with this txt table.</a:t>
            </a:r>
          </a:p>
          <a:p>
            <a:r>
              <a:rPr lang="en-US" dirty="0"/>
              <a:t>P5 /P6 show how to use Two Temperature Model (TTM) or to apply NRFM based on the TTM fit.</a:t>
            </a:r>
          </a:p>
          <a:p>
            <a:r>
              <a:rPr lang="en-US" dirty="0"/>
              <a:t>P7 shows how to plot the data using </a:t>
            </a:r>
            <a:r>
              <a:rPr lang="en-US" dirty="0" err="1"/>
              <a:t>IgorPro</a:t>
            </a:r>
            <a:r>
              <a:rPr lang="en-US" dirty="0"/>
              <a:t> template and what are the file organization \ naming rules.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CBE7ED-7BB0-F00C-E57D-7500DD6E2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31039"/>
            <a:ext cx="6351575" cy="45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1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D3A5-A05C-C336-C4EE-F022B693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P1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4F37-6A8A-2AB4-7C02-D3D4D88B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326" y="874788"/>
            <a:ext cx="8054811" cy="49242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 all separate scans within one </a:t>
            </a:r>
            <a:r>
              <a:rPr lang="en-US" dirty="0" err="1"/>
              <a:t>multiscan</a:t>
            </a:r>
            <a:r>
              <a:rPr lang="en-US" dirty="0"/>
              <a:t>, the data is averaged into a one scan, and saved as a file with “</a:t>
            </a:r>
            <a:r>
              <a:rPr lang="en-US" dirty="0" err="1"/>
              <a:t>AveragedRot</a:t>
            </a:r>
            <a:r>
              <a:rPr lang="en-US" dirty="0"/>
              <a:t>” suffix.</a:t>
            </a:r>
            <a:endParaRPr lang="en-US" b="1" dirty="0"/>
          </a:p>
          <a:p>
            <a:r>
              <a:rPr lang="en-US" dirty="0"/>
              <a:t>One measurement set: M </a:t>
            </a:r>
            <a:r>
              <a:rPr lang="en-US" dirty="0" err="1"/>
              <a:t>multiscans</a:t>
            </a:r>
            <a:r>
              <a:rPr lang="en-US" dirty="0"/>
              <a:t> (each resulting in one Averaged scan – </a:t>
            </a:r>
            <a:r>
              <a:rPr lang="en-US" b="1" dirty="0" err="1"/>
              <a:t>AveragedRot</a:t>
            </a:r>
            <a:r>
              <a:rPr lang="en-US" dirty="0"/>
              <a:t> files –</a:t>
            </a:r>
            <a:r>
              <a:rPr lang="en-US" b="1" dirty="0"/>
              <a:t>files to use in </a:t>
            </a:r>
            <a:r>
              <a:rPr lang="en-US" b="1" dirty="0" err="1"/>
              <a:t>TxtShuffle</a:t>
            </a:r>
            <a:r>
              <a:rPr lang="en-US" b="1" dirty="0"/>
              <a:t> / Nematicity</a:t>
            </a:r>
            <a:r>
              <a:rPr lang="en-US" dirty="0"/>
              <a:t>).</a:t>
            </a:r>
          </a:p>
          <a:p>
            <a:r>
              <a:rPr lang="en-US" dirty="0"/>
              <a:t>Temperature-dependent measurement sets represent transient-signal data recorded as a function of both time delay and sample temperature, S(</a:t>
            </a:r>
            <a:r>
              <a:rPr lang="en-US" dirty="0" err="1"/>
              <a:t>t,T</a:t>
            </a:r>
            <a:r>
              <a:rPr lang="en-US" dirty="0"/>
              <a:t>). In this case, the regular format of the names of the output files is: </a:t>
            </a:r>
            <a:r>
              <a:rPr lang="en-US" dirty="0">
                <a:solidFill>
                  <a:schemeClr val="accent1"/>
                </a:solidFill>
              </a:rPr>
              <a:t>[prefix]</a:t>
            </a:r>
            <a:r>
              <a:rPr lang="en-US" dirty="0"/>
              <a:t>+</a:t>
            </a:r>
            <a:r>
              <a:rPr lang="en-US" dirty="0">
                <a:solidFill>
                  <a:schemeClr val="accent3"/>
                </a:solidFill>
              </a:rPr>
              <a:t>[Temperature\temperature counter]</a:t>
            </a:r>
            <a:r>
              <a:rPr lang="en-US" dirty="0"/>
              <a:t>+</a:t>
            </a:r>
            <a:r>
              <a:rPr lang="en-US" dirty="0">
                <a:solidFill>
                  <a:srgbClr val="FF0000"/>
                </a:solidFill>
              </a:rPr>
              <a:t>[suffix]</a:t>
            </a:r>
            <a:r>
              <a:rPr lang="en-US" dirty="0"/>
              <a:t>.txt</a:t>
            </a:r>
          </a:p>
          <a:p>
            <a:r>
              <a:rPr lang="en-US" dirty="0"/>
              <a:t>For example:</a:t>
            </a:r>
            <a:r>
              <a:rPr lang="en-US" dirty="0">
                <a:solidFill>
                  <a:schemeClr val="accent1"/>
                </a:solidFill>
              </a:rPr>
              <a:t>v2o3_tempDep_63mW_50ps_3-250K_</a:t>
            </a:r>
            <a:r>
              <a:rPr lang="en-US" dirty="0">
                <a:solidFill>
                  <a:schemeClr val="accent3"/>
                </a:solidFill>
              </a:rPr>
              <a:t>30</a:t>
            </a:r>
            <a:r>
              <a:rPr lang="en-US" dirty="0">
                <a:solidFill>
                  <a:srgbClr val="FF0000"/>
                </a:solidFill>
              </a:rPr>
              <a:t>KMultiScanAveragedRot0</a:t>
            </a:r>
            <a:r>
              <a:rPr lang="en-US" dirty="0"/>
              <a:t>.txt</a:t>
            </a:r>
          </a:p>
          <a:p>
            <a:r>
              <a:rPr lang="en-US" dirty="0"/>
              <a:t>Power-Dependent measurement sets are S(</a:t>
            </a:r>
            <a:r>
              <a:rPr lang="en-US" dirty="0" err="1"/>
              <a:t>t,R</a:t>
            </a:r>
            <a:r>
              <a:rPr lang="en-US" dirty="0"/>
              <a:t>). Achieved by rotating the </a:t>
            </a:r>
            <a:r>
              <a:rPr lang="en-US" dirty="0" err="1"/>
              <a:t>haflwavelength</a:t>
            </a:r>
            <a:r>
              <a:rPr lang="en-US" dirty="0"/>
              <a:t> plate, hence the power is defined by the rotation position N, or </a:t>
            </a:r>
            <a:r>
              <a:rPr lang="en-US" dirty="0" err="1"/>
              <a:t>RotN</a:t>
            </a:r>
            <a:r>
              <a:rPr lang="en-US" dirty="0"/>
              <a:t>.</a:t>
            </a:r>
          </a:p>
          <a:p>
            <a:r>
              <a:rPr lang="en-US" dirty="0"/>
              <a:t> In this case, the regular format of the output files is: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[prefix]</a:t>
            </a:r>
            <a:r>
              <a:rPr lang="en-US" dirty="0"/>
              <a:t>+</a:t>
            </a:r>
            <a:r>
              <a:rPr lang="en-US" dirty="0">
                <a:solidFill>
                  <a:schemeClr val="accent3"/>
                </a:solidFill>
              </a:rPr>
              <a:t>[RotationCounter]</a:t>
            </a:r>
            <a:r>
              <a:rPr lang="en-US" dirty="0"/>
              <a:t>.txt</a:t>
            </a:r>
          </a:p>
          <a:p>
            <a:r>
              <a:rPr lang="en-US" dirty="0"/>
              <a:t>Video explanation is given in the video </a:t>
            </a:r>
            <a:r>
              <a:rPr lang="en-US" b="1" dirty="0" err="1"/>
              <a:t>IntroPrograms</a:t>
            </a:r>
            <a:endParaRPr lang="en-US" b="1" dirty="0"/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9668D3-0555-3901-CF55-312D36A1476F}"/>
              </a:ext>
            </a:extLst>
          </p:cNvPr>
          <p:cNvGrpSpPr/>
          <p:nvPr/>
        </p:nvGrpSpPr>
        <p:grpSpPr>
          <a:xfrm>
            <a:off x="291760" y="4141086"/>
            <a:ext cx="3329263" cy="2579436"/>
            <a:chOff x="8133773" y="2406585"/>
            <a:chExt cx="5215975" cy="4260661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F9FD4AD6-6214-EFE2-A4CD-A42F8DE708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5495374"/>
                </p:ext>
              </p:extLst>
            </p:nvPr>
          </p:nvGraphicFramePr>
          <p:xfrm>
            <a:off x="8133773" y="2406585"/>
            <a:ext cx="5215975" cy="4030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" imgW="31432308" imgH="24288451" progId="Origin50.Graph">
                    <p:embed/>
                  </p:oleObj>
                </mc:Choice>
                <mc:Fallback>
                  <p:oleObj name="Graph" r:id="rId2" imgW="31432308" imgH="24288451" progId="Origin50.Graph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F9FD4AD6-6214-EFE2-A4CD-A42F8DE708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133773" y="2406585"/>
                          <a:ext cx="5215975" cy="40303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83DE18-60B5-E1E1-0813-3E67BB617A0C}"/>
                </a:ext>
              </a:extLst>
            </p:cNvPr>
            <p:cNvSpPr txBox="1"/>
            <p:nvPr/>
          </p:nvSpPr>
          <p:spPr>
            <a:xfrm>
              <a:off x="9435353" y="6297915"/>
              <a:ext cx="150900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AveragedRot</a:t>
              </a:r>
              <a:endParaRPr lang="en-US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397EA8-ACFE-0808-DED3-F7A40F10E4E6}"/>
              </a:ext>
            </a:extLst>
          </p:cNvPr>
          <p:cNvGrpSpPr/>
          <p:nvPr/>
        </p:nvGrpSpPr>
        <p:grpSpPr>
          <a:xfrm>
            <a:off x="0" y="1124712"/>
            <a:ext cx="3849895" cy="2671328"/>
            <a:chOff x="90234" y="-1297386"/>
            <a:chExt cx="5329491" cy="4118077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57E7E683-E0D2-100F-1E4B-47B66C0FF7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2257677"/>
                </p:ext>
              </p:extLst>
            </p:nvPr>
          </p:nvGraphicFramePr>
          <p:xfrm>
            <a:off x="90234" y="-1297386"/>
            <a:ext cx="5329491" cy="4118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4" imgW="31432308" imgH="24288451" progId="Origin50.Graph">
                    <p:embed/>
                  </p:oleObj>
                </mc:Choice>
                <mc:Fallback>
                  <p:oleObj name="Graph" r:id="rId4" imgW="31432308" imgH="24288451" progId="Origin50.Graph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57E7E683-E0D2-100F-1E4B-47B66C0FF76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0234" y="-1297386"/>
                          <a:ext cx="5329491" cy="41180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2836AB-6060-1426-D841-0B5C50C4CA3D}"/>
                </a:ext>
              </a:extLst>
            </p:cNvPr>
            <p:cNvSpPr txBox="1"/>
            <p:nvPr/>
          </p:nvSpPr>
          <p:spPr>
            <a:xfrm>
              <a:off x="1000231" y="1543541"/>
              <a:ext cx="3146793" cy="569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Data / </a:t>
              </a:r>
              <a:r>
                <a:rPr lang="en-US" b="1" dirty="0" err="1"/>
                <a:t>RawDataRot</a:t>
              </a:r>
              <a:endParaRPr lang="en-US" b="1" dirty="0"/>
            </a:p>
          </p:txBody>
        </p:sp>
      </p:grp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01D0F35-9F9A-BC41-BDEB-BF0A11628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47" y="3681952"/>
            <a:ext cx="3477376" cy="82846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132B591-D74C-5120-78DB-D1E80C2D38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1907" y="5259667"/>
            <a:ext cx="3648185" cy="150219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0DE1ACF-034E-EA98-D5C9-B46AA19BFC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87732" y="5259668"/>
            <a:ext cx="3648182" cy="150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9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CDD1-D6D2-36B4-C7B1-D6D58DC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352" y="105242"/>
            <a:ext cx="10515600" cy="1325563"/>
          </a:xfrm>
        </p:spPr>
        <p:txBody>
          <a:bodyPr/>
          <a:lstStyle/>
          <a:p>
            <a:r>
              <a:rPr lang="en-US" dirty="0"/>
              <a:t>P2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28EB-597B-08F4-49A2-6B391A6B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378" y="1300464"/>
            <a:ext cx="4438833" cy="521345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TxtShuffle</a:t>
            </a:r>
            <a:r>
              <a:rPr lang="en-US" dirty="0"/>
              <a:t> / </a:t>
            </a:r>
            <a:r>
              <a:rPr lang="en-US" dirty="0" err="1"/>
              <a:t>TextShuffleByT</a:t>
            </a:r>
            <a:r>
              <a:rPr lang="en-US" dirty="0"/>
              <a:t> is used to combine all </a:t>
            </a:r>
            <a:r>
              <a:rPr lang="en-US" b="1" dirty="0" err="1"/>
              <a:t>AveragedRot</a:t>
            </a:r>
            <a:r>
              <a:rPr lang="en-US" b="1" dirty="0"/>
              <a:t> </a:t>
            </a:r>
            <a:r>
              <a:rPr lang="en-US" dirty="0"/>
              <a:t>files (transient signals) from one Power / Temperature measurement set into one data table with the same equidistant time delay.</a:t>
            </a:r>
          </a:p>
          <a:p>
            <a:r>
              <a:rPr lang="en-US" dirty="0"/>
              <a:t>Works </a:t>
            </a:r>
            <a:r>
              <a:rPr lang="en-US" b="1" dirty="0"/>
              <a:t>for single channel </a:t>
            </a:r>
            <a:r>
              <a:rPr lang="en-US" dirty="0"/>
              <a:t>measurement sets.</a:t>
            </a:r>
          </a:p>
          <a:p>
            <a:r>
              <a:rPr lang="en-US" dirty="0"/>
              <a:t>Video explanations are given in the videos</a:t>
            </a:r>
          </a:p>
          <a:p>
            <a:pPr lvl="1"/>
            <a:r>
              <a:rPr lang="en-US" b="1" dirty="0" err="1"/>
              <a:t>TxtShuffleOverview</a:t>
            </a:r>
            <a:endParaRPr lang="en-US" b="1" dirty="0"/>
          </a:p>
          <a:p>
            <a:pPr lvl="1"/>
            <a:r>
              <a:rPr lang="en-US" b="1" dirty="0" err="1"/>
              <a:t>TxtShufflePowerRoutine</a:t>
            </a:r>
            <a:endParaRPr lang="en-US" b="1" dirty="0"/>
          </a:p>
          <a:p>
            <a:pPr lvl="1"/>
            <a:r>
              <a:rPr lang="en-US" b="1" dirty="0" err="1"/>
              <a:t>TxtShuffleTempRoutine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E6FB-49BB-26EC-CCCC-7FBBFB59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20"/>
            <a:ext cx="7161196" cy="3318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DE29F-7055-D0F0-8CA8-814D8D6FF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0756"/>
            <a:ext cx="7161196" cy="32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8A20D-9460-9D7A-5013-DBA4D278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24EC-B1BA-9902-7668-3C2439C3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526" y="0"/>
            <a:ext cx="10515600" cy="1325563"/>
          </a:xfrm>
        </p:spPr>
        <p:txBody>
          <a:bodyPr/>
          <a:lstStyle/>
          <a:p>
            <a:r>
              <a:rPr lang="en-US" dirty="0"/>
              <a:t>P3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A39D3-8A65-8E7F-265E-7D9D2262A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131" y="1325563"/>
            <a:ext cx="5901399" cy="49559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Nematicity is used to combine all </a:t>
            </a:r>
            <a:r>
              <a:rPr lang="en-US" b="1" dirty="0" err="1"/>
              <a:t>AveragedRot</a:t>
            </a:r>
            <a:r>
              <a:rPr lang="en-US" b="1" dirty="0"/>
              <a:t> </a:t>
            </a:r>
            <a:r>
              <a:rPr lang="en-US" dirty="0"/>
              <a:t>files (transient signals) from one Power / Temperature measurement set into one data table with the same equidistant time delay.</a:t>
            </a:r>
          </a:p>
          <a:p>
            <a:r>
              <a:rPr lang="en-US" dirty="0"/>
              <a:t>Works </a:t>
            </a:r>
            <a:r>
              <a:rPr lang="en-US" b="1" dirty="0"/>
              <a:t>for two channel </a:t>
            </a:r>
            <a:r>
              <a:rPr lang="en-US" dirty="0"/>
              <a:t>measurement sets.</a:t>
            </a:r>
          </a:p>
          <a:p>
            <a:r>
              <a:rPr lang="en-US" dirty="0"/>
              <a:t>Video explanations are given in the videos</a:t>
            </a:r>
          </a:p>
          <a:p>
            <a:pPr lvl="1"/>
            <a:r>
              <a:rPr lang="en-US" b="1" dirty="0" err="1"/>
              <a:t>NematicityOverview</a:t>
            </a:r>
            <a:endParaRPr lang="en-US" b="1" dirty="0"/>
          </a:p>
          <a:p>
            <a:pPr lvl="1"/>
            <a:r>
              <a:rPr lang="en-US" b="1" dirty="0" err="1"/>
              <a:t>NematicityPowerRoutine</a:t>
            </a:r>
            <a:endParaRPr lang="en-US" b="1" dirty="0"/>
          </a:p>
          <a:p>
            <a:pPr lvl="1"/>
            <a:r>
              <a:rPr lang="en-US" b="1" dirty="0" err="1"/>
              <a:t>NematicityTempRoutine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F02C8-65D2-20E1-D5BE-A9A61BFC9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75747" cy="3285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37157-6EE1-14CE-CD25-AB67F8C5C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5621"/>
            <a:ext cx="4732821" cy="35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5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0FDB-F0B3-39AC-DA73-354D97E21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06EB-E6F8-AC00-111D-29D5F544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C32C4-F0E9-B136-D5BC-12663FF55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762" y="1426927"/>
            <a:ext cx="5665269" cy="489622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MinMaxSearch</a:t>
            </a:r>
            <a:r>
              <a:rPr lang="en-US" dirty="0"/>
              <a:t> searches for minimum position and the value of transient signal in the minimum, across entire power or temperature-dependent measurement set.</a:t>
            </a:r>
          </a:p>
          <a:p>
            <a:r>
              <a:rPr lang="en-US" dirty="0" err="1"/>
              <a:t>CrossSec</a:t>
            </a:r>
            <a:r>
              <a:rPr lang="en-US" dirty="0"/>
              <a:t> generates the power \ fluence dependence of transient signal at given times.</a:t>
            </a:r>
          </a:p>
          <a:p>
            <a:r>
              <a:rPr lang="en-US" dirty="0" err="1"/>
              <a:t>GetTheTau</a:t>
            </a:r>
            <a:r>
              <a:rPr lang="en-US" dirty="0"/>
              <a:t> fits the transient signal using 1 or 2 Decaying exponent functions.</a:t>
            </a:r>
          </a:p>
          <a:p>
            <a:r>
              <a:rPr lang="en-US" dirty="0"/>
              <a:t>Video explanations are given in the videos </a:t>
            </a:r>
          </a:p>
          <a:p>
            <a:pPr lvl="1"/>
            <a:r>
              <a:rPr lang="en-US" b="1" dirty="0" err="1"/>
              <a:t>MinMaxSearchGuide</a:t>
            </a:r>
            <a:endParaRPr lang="en-US" b="1" dirty="0"/>
          </a:p>
          <a:p>
            <a:pPr lvl="1"/>
            <a:r>
              <a:rPr lang="en-US" b="1" dirty="0" err="1"/>
              <a:t>CrossSecGuide</a:t>
            </a:r>
            <a:endParaRPr lang="en-US" b="1" dirty="0"/>
          </a:p>
          <a:p>
            <a:pPr lvl="1"/>
            <a:r>
              <a:rPr lang="en-US" b="1" dirty="0" err="1"/>
              <a:t>GetTheTauGuide</a:t>
            </a:r>
            <a:endParaRPr lang="en-US" b="1" dirty="0"/>
          </a:p>
          <a:p>
            <a:pPr lvl="1"/>
            <a:endParaRPr lang="en-US" b="1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D08F20-920C-CE5A-F0EF-2EE79CDF1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08859"/>
              </p:ext>
            </p:extLst>
          </p:nvPr>
        </p:nvGraphicFramePr>
        <p:xfrm>
          <a:off x="-109563" y="1280742"/>
          <a:ext cx="2914120" cy="225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1432308" imgH="24288451" progId="Origin50.Graph">
                  <p:embed/>
                </p:oleObj>
              </mc:Choice>
              <mc:Fallback>
                <p:oleObj name="Graph" r:id="rId2" imgW="31432308" imgH="24288451" progId="Origin50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D08F20-920C-CE5A-F0EF-2EE79CDF1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09563" y="1280742"/>
                        <a:ext cx="2914120" cy="2251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4708AE-66BE-A6E8-A709-697B81105F79}"/>
              </a:ext>
            </a:extLst>
          </p:cNvPr>
          <p:cNvSpPr txBox="1"/>
          <p:nvPr/>
        </p:nvSpPr>
        <p:spPr>
          <a:xfrm>
            <a:off x="914577" y="3347806"/>
            <a:ext cx="86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F6A38B-03C0-52D0-6D98-78941042C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845163"/>
              </p:ext>
            </p:extLst>
          </p:nvPr>
        </p:nvGraphicFramePr>
        <p:xfrm>
          <a:off x="2728179" y="1280742"/>
          <a:ext cx="2914120" cy="225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1432308" imgH="24288451" progId="Origin50.Graph">
                  <p:embed/>
                </p:oleObj>
              </mc:Choice>
              <mc:Fallback>
                <p:oleObj name="Graph" r:id="rId4" imgW="31432308" imgH="24288451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4D0471D-306F-9028-C4E9-9E979FB57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8179" y="1280742"/>
                        <a:ext cx="2914120" cy="2251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E99EFD-34E1-5771-8CC6-FBBEACE4FD22}"/>
              </a:ext>
            </a:extLst>
          </p:cNvPr>
          <p:cNvSpPr txBox="1"/>
          <p:nvPr/>
        </p:nvSpPr>
        <p:spPr>
          <a:xfrm>
            <a:off x="3392110" y="3368801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MinMaxOutput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F100C0-1EAA-680E-B301-71319C3DA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8332"/>
            <a:ext cx="2433716" cy="1952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EF4E11-4315-6682-C0A0-D4E163F120CC}"/>
              </a:ext>
            </a:extLst>
          </p:cNvPr>
          <p:cNvSpPr txBox="1"/>
          <p:nvPr/>
        </p:nvSpPr>
        <p:spPr>
          <a:xfrm>
            <a:off x="399929" y="5673690"/>
            <a:ext cx="18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CrossSec</a:t>
            </a:r>
            <a:r>
              <a:rPr lang="en-US" dirty="0"/>
              <a:t> Output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DDC76B1-2E03-BEEE-A68A-41B5D757A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658917"/>
              </p:ext>
            </p:extLst>
          </p:nvPr>
        </p:nvGraphicFramePr>
        <p:xfrm>
          <a:off x="2479947" y="3507827"/>
          <a:ext cx="3162351" cy="164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1432308" imgH="24288451" progId="Origin50.Graph">
                  <p:embed/>
                </p:oleObj>
              </mc:Choice>
              <mc:Fallback>
                <p:oleObj name="Graph" r:id="rId7" imgW="31432308" imgH="24288451" progId="Origin50.Grap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DDC76B1-2E03-BEEE-A68A-41B5D757A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9947" y="3507827"/>
                        <a:ext cx="3162351" cy="1649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2B1980E-D1C3-76E4-FB86-0684A3712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90471"/>
              </p:ext>
            </p:extLst>
          </p:nvPr>
        </p:nvGraphicFramePr>
        <p:xfrm>
          <a:off x="2743791" y="4831368"/>
          <a:ext cx="2634664" cy="1491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9" imgW="31432308" imgH="24288451" progId="Origin50.Graph">
                  <p:embed/>
                </p:oleObj>
              </mc:Choice>
              <mc:Fallback>
                <p:oleObj name="Graph" r:id="rId9" imgW="31432308" imgH="24288451" progId="Origin50.Graph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2B1980E-D1C3-76E4-FB86-0684A3712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791" y="4831368"/>
                        <a:ext cx="2634664" cy="1491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E99EFD-34E1-5771-8CC6-FBBEACE4FD22}"/>
              </a:ext>
            </a:extLst>
          </p:cNvPr>
          <p:cNvSpPr txBox="1"/>
          <p:nvPr/>
        </p:nvSpPr>
        <p:spPr>
          <a:xfrm>
            <a:off x="3353921" y="6250451"/>
            <a:ext cx="193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GetTheTauOutput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7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C5D88-1BB5-2F2E-7259-614403FE7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FAE9-DDEF-E432-7384-9FF306CF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18255"/>
            <a:ext cx="10515600" cy="1325563"/>
          </a:xfrm>
        </p:spPr>
        <p:txBody>
          <a:bodyPr/>
          <a:lstStyle/>
          <a:p>
            <a:r>
              <a:rPr lang="en-US" dirty="0"/>
              <a:t>P5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C68FA-3D25-0CF9-3DDA-C43F6A3FE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32" y="1134243"/>
            <a:ext cx="5626768" cy="5042720"/>
          </a:xfrm>
        </p:spPr>
        <p:txBody>
          <a:bodyPr>
            <a:normAutofit/>
          </a:bodyPr>
          <a:lstStyle/>
          <a:p>
            <a:r>
              <a:rPr lang="en-US" dirty="0"/>
              <a:t>Two Temperature Model (TTM) Fit is used for the automatic or manual fit of the transient data, as well as depth-dependent TTM calculations.</a:t>
            </a:r>
          </a:p>
          <a:p>
            <a:r>
              <a:rPr lang="en-US" dirty="0"/>
              <a:t>Video explanations are given in the videos </a:t>
            </a:r>
          </a:p>
          <a:p>
            <a:pPr lvl="1"/>
            <a:r>
              <a:rPr lang="en-US" b="1" dirty="0" err="1"/>
              <a:t>TTMPrerequisites</a:t>
            </a:r>
            <a:endParaRPr lang="en-US" b="1" dirty="0"/>
          </a:p>
          <a:p>
            <a:pPr lvl="1"/>
            <a:r>
              <a:rPr lang="en-US" b="1" dirty="0" err="1"/>
              <a:t>TTMOverview</a:t>
            </a:r>
            <a:endParaRPr lang="en-US" b="1" dirty="0"/>
          </a:p>
          <a:p>
            <a:pPr lvl="1"/>
            <a:r>
              <a:rPr lang="en-US" b="1" dirty="0" err="1"/>
              <a:t>TTMFirstManualScans</a:t>
            </a:r>
            <a:endParaRPr lang="en-US" b="1" dirty="0"/>
          </a:p>
          <a:p>
            <a:pPr lvl="1"/>
            <a:r>
              <a:rPr lang="en-US" b="1" dirty="0" err="1"/>
              <a:t>TTMAdvFitRoutine</a:t>
            </a:r>
            <a:endParaRPr lang="en-US" dirty="0"/>
          </a:p>
          <a:p>
            <a:pPr lvl="1"/>
            <a:r>
              <a:rPr lang="en-US" b="1" dirty="0" err="1"/>
              <a:t>TTMDepthDependent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4165D-9B53-77E5-6B99-59306F0D6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3" y="4001294"/>
            <a:ext cx="5357385" cy="2594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200A9-C1AA-31A4-BA37-5CAE0F2D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2" y="1134243"/>
            <a:ext cx="5357385" cy="27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2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B874-5229-9E68-EA53-E6BAEABC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P6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621B-FE46-215C-0E9C-1290CCFE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675" y="1825625"/>
            <a:ext cx="3667124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Program uses the fact that 1)TTM fits the data fairly well 2)TTM is noise-free. Based on 1) and 2), the minimum in TTM corresponds to the minimum in exp data. Then, the data is renormalized 0 – 1 (0 at min, 1 at negative time delay) no obtain normalized nematic function </a:t>
            </a:r>
            <a:r>
              <a:rPr lang="el-GR" dirty="0"/>
              <a:t>η</a:t>
            </a:r>
            <a:r>
              <a:rPr lang="en-US" dirty="0"/>
              <a:t>, and to estimate thermalization times from it (for more details </a:t>
            </a:r>
            <a:r>
              <a:rPr lang="en-US" dirty="0">
                <a:hlinkClick r:id="rId2"/>
              </a:rPr>
              <a:t>https://arxiv.org/pdf/2602.05771</a:t>
            </a:r>
            <a:r>
              <a:rPr lang="en-US" dirty="0"/>
              <a:t>)</a:t>
            </a:r>
          </a:p>
          <a:p>
            <a:r>
              <a:rPr lang="en-US" dirty="0"/>
              <a:t>Video explanation is given in the video </a:t>
            </a:r>
            <a:r>
              <a:rPr lang="en-US" b="1" dirty="0" err="1"/>
              <a:t>EtaMinRoutine</a:t>
            </a:r>
            <a:endParaRPr lang="en-US" b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770D12-1C19-8ACE-3FC7-D4B821956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8" y="2094706"/>
            <a:ext cx="7128064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2F7C1-2880-561B-185C-8028CC76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63E6-E106-1E7B-B6AC-9A237E41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P7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3B4D9-D80F-1389-AB05-342AB516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39" y="1480872"/>
            <a:ext cx="10834035" cy="323869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 load data in </a:t>
            </a:r>
            <a:r>
              <a:rPr lang="en-US" dirty="0" err="1"/>
              <a:t>IgorPro</a:t>
            </a:r>
            <a:r>
              <a:rPr lang="en-US" dirty="0"/>
              <a:t>, the data should be organized as a 2D table with equidistant points (both axes). </a:t>
            </a:r>
            <a:r>
              <a:rPr lang="en-US" dirty="0" err="1"/>
              <a:t>IgorPro</a:t>
            </a:r>
            <a:r>
              <a:rPr lang="en-US" dirty="0"/>
              <a:t> needs to know the first and the last points for both axes. This information is coded in the file names:</a:t>
            </a:r>
          </a:p>
          <a:p>
            <a:r>
              <a:rPr lang="en-US" dirty="0"/>
              <a:t>For example: ;</a:t>
            </a:r>
            <a:r>
              <a:rPr lang="en-US" dirty="0">
                <a:solidFill>
                  <a:srgbClr val="FFC000"/>
                </a:solidFill>
              </a:rPr>
              <a:t>q=-0.450000</a:t>
            </a:r>
            <a:r>
              <a:rPr lang="en-US" dirty="0"/>
              <a:t>;</a:t>
            </a:r>
            <a:r>
              <a:rPr lang="en-US" dirty="0">
                <a:solidFill>
                  <a:srgbClr val="FF0000"/>
                </a:solidFill>
              </a:rPr>
              <a:t>X=1.53260</a:t>
            </a:r>
            <a:r>
              <a:rPr lang="en-US" dirty="0"/>
              <a:t>;</a:t>
            </a:r>
            <a:r>
              <a:rPr lang="en-US" dirty="0">
                <a:solidFill>
                  <a:srgbClr val="92D050"/>
                </a:solidFill>
              </a:rPr>
              <a:t>s=1.5945;</a:t>
            </a:r>
            <a:r>
              <a:rPr lang="en-US" dirty="0">
                <a:solidFill>
                  <a:srgbClr val="00B050"/>
                </a:solidFill>
              </a:rPr>
              <a:t>Y=7.9726</a:t>
            </a:r>
            <a:r>
              <a:rPr lang="en-US" dirty="0"/>
              <a:t>;</a:t>
            </a:r>
            <a:r>
              <a:rPr lang="en-US" dirty="0">
                <a:solidFill>
                  <a:schemeClr val="accent5"/>
                </a:solidFill>
              </a:rPr>
              <a:t>T=8 K</a:t>
            </a:r>
            <a:r>
              <a:rPr lang="en-US" dirty="0"/>
              <a:t>;.txt</a:t>
            </a:r>
          </a:p>
          <a:p>
            <a:r>
              <a:rPr lang="en-US" dirty="0">
                <a:solidFill>
                  <a:srgbClr val="FFC000"/>
                </a:solidFill>
              </a:rPr>
              <a:t>q – the first X value (usually, first time delay value), </a:t>
            </a:r>
            <a:r>
              <a:rPr lang="en-US" dirty="0">
                <a:solidFill>
                  <a:srgbClr val="FF0000"/>
                </a:solidFill>
              </a:rPr>
              <a:t>X – last X value (usually, last time delay value). </a:t>
            </a:r>
            <a:r>
              <a:rPr lang="en-US" dirty="0">
                <a:solidFill>
                  <a:srgbClr val="92D050"/>
                </a:solidFill>
              </a:rPr>
              <a:t>s- the first Z value (lowest Power /Fluence or first temperature)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Y - the last Z value (highest Power /Fluence or last temperature)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T – optional label</a:t>
            </a:r>
            <a:endParaRPr lang="en-US" dirty="0"/>
          </a:p>
          <a:p>
            <a:r>
              <a:rPr lang="en-US" dirty="0"/>
              <a:t>Empty_23 template consists of code to load ALL txt files from the selected folder and plot them as a 2D Image, as well as optional “</a:t>
            </a:r>
            <a:r>
              <a:rPr lang="en-US" dirty="0" err="1"/>
              <a:t>SmoothWave</a:t>
            </a:r>
            <a:r>
              <a:rPr lang="en-US" dirty="0"/>
              <a:t>” function.</a:t>
            </a:r>
          </a:p>
          <a:p>
            <a:r>
              <a:rPr lang="en-US" dirty="0"/>
              <a:t>ONLY Load … and Plot works correctly! Load … (no Plot) </a:t>
            </a:r>
            <a:r>
              <a:rPr lang="en-US" b="1" dirty="0"/>
              <a:t>does not work</a:t>
            </a:r>
            <a:r>
              <a:rPr lang="en-US" dirty="0"/>
              <a:t>.</a:t>
            </a:r>
          </a:p>
          <a:p>
            <a:r>
              <a:rPr lang="en-US" dirty="0"/>
              <a:t>Video explanation is given in the video</a:t>
            </a:r>
          </a:p>
          <a:p>
            <a:pPr marL="457200" lvl="1" indent="0">
              <a:buNone/>
            </a:pPr>
            <a:r>
              <a:rPr lang="en-US" b="1" dirty="0" err="1"/>
              <a:t>IgorProOverview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B42A38-6AF5-83EC-FA86-5F5DD004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7" y="4808333"/>
            <a:ext cx="5801535" cy="7525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85BEDCF-F2AA-DFE4-03F3-B86784A0F75F}"/>
              </a:ext>
            </a:extLst>
          </p:cNvPr>
          <p:cNvGrpSpPr/>
          <p:nvPr/>
        </p:nvGrpSpPr>
        <p:grpSpPr>
          <a:xfrm>
            <a:off x="4963272" y="5560913"/>
            <a:ext cx="7124700" cy="1240576"/>
            <a:chOff x="0" y="4840193"/>
            <a:chExt cx="10148183" cy="17670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E805FF-F7A3-29AA-3D66-B3EE4E9C0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840193"/>
              <a:ext cx="10148183" cy="176703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96F8C8-5556-8B82-1297-7524DD2EFCDA}"/>
                </a:ext>
              </a:extLst>
            </p:cNvPr>
            <p:cNvSpPr/>
            <p:nvPr/>
          </p:nvSpPr>
          <p:spPr>
            <a:xfrm>
              <a:off x="5410200" y="5353050"/>
              <a:ext cx="4095750" cy="3238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697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865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Graph</vt:lpstr>
      <vt:lpstr>Data Processing of Transient Signals. Overview</vt:lpstr>
      <vt:lpstr>Summary of the Workflow</vt:lpstr>
      <vt:lpstr>P1 Summary</vt:lpstr>
      <vt:lpstr>P2 Summary</vt:lpstr>
      <vt:lpstr>P3 Summary</vt:lpstr>
      <vt:lpstr>P4 Summary</vt:lpstr>
      <vt:lpstr>P5 Summary</vt:lpstr>
      <vt:lpstr>P6 Summary</vt:lpstr>
      <vt:lpstr>P7 Summary</vt:lpstr>
      <vt:lpstr>P8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Bartenev</dc:creator>
  <cp:lastModifiedBy>Sergiy Lysenko</cp:lastModifiedBy>
  <cp:revision>11</cp:revision>
  <dcterms:created xsi:type="dcterms:W3CDTF">2026-04-07T17:55:21Z</dcterms:created>
  <dcterms:modified xsi:type="dcterms:W3CDTF">2026-04-17T04:10:04Z</dcterms:modified>
</cp:coreProperties>
</file>